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9" r:id="rId1"/>
  </p:sldMasterIdLst>
  <p:notesMasterIdLst>
    <p:notesMasterId r:id="rId17"/>
  </p:notesMasterIdLst>
  <p:handoutMasterIdLst>
    <p:handoutMasterId r:id="rId18"/>
  </p:handoutMasterIdLst>
  <p:sldIdLst>
    <p:sldId id="256" r:id="rId2"/>
    <p:sldId id="258" r:id="rId3"/>
    <p:sldId id="259" r:id="rId4"/>
    <p:sldId id="313" r:id="rId5"/>
    <p:sldId id="314" r:id="rId6"/>
    <p:sldId id="294" r:id="rId7"/>
    <p:sldId id="327" r:id="rId8"/>
    <p:sldId id="332" r:id="rId9"/>
    <p:sldId id="336" r:id="rId10"/>
    <p:sldId id="333" r:id="rId11"/>
    <p:sldId id="334" r:id="rId12"/>
    <p:sldId id="335" r:id="rId13"/>
    <p:sldId id="337" r:id="rId14"/>
    <p:sldId id="290" r:id="rId15"/>
    <p:sldId id="320" r:id="rId16"/>
  </p:sldIdLst>
  <p:sldSz cx="9144000" cy="6858000" type="screen4x3"/>
  <p:notesSz cx="6797675" cy="9872663"/>
  <p:defaultTextStyle>
    <a:defPPr>
      <a:defRPr lang="en-AU"/>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00FFFF"/>
    <a:srgbClr val="0000FF"/>
    <a:srgbClr val="70AC2E"/>
    <a:srgbClr val="00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11" autoAdjust="0"/>
    <p:restoredTop sz="68779" autoAdjust="0"/>
  </p:normalViewPr>
  <p:slideViewPr>
    <p:cSldViewPr>
      <p:cViewPr varScale="1">
        <p:scale>
          <a:sx n="80" d="100"/>
          <a:sy n="80" d="100"/>
        </p:scale>
        <p:origin x="-1648" y="-104"/>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notesViewPr>
    <p:cSldViewPr>
      <p:cViewPr varScale="1">
        <p:scale>
          <a:sx n="76" d="100"/>
          <a:sy n="76" d="100"/>
        </p:scale>
        <p:origin x="-2112" y="-114"/>
      </p:cViewPr>
      <p:guideLst>
        <p:guide orient="horz" pos="3109"/>
        <p:guide pos="214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2946400" cy="492124"/>
          </a:xfrm>
          <a:prstGeom prst="rect">
            <a:avLst/>
          </a:prstGeom>
        </p:spPr>
        <p:txBody>
          <a:bodyPr vert="horz" lIns="87151" tIns="43575" rIns="87151" bIns="43575" rtlCol="0"/>
          <a:lstStyle>
            <a:lvl1pPr algn="l">
              <a:defRPr sz="1100"/>
            </a:lvl1pPr>
          </a:lstStyle>
          <a:p>
            <a:pPr>
              <a:defRPr/>
            </a:pPr>
            <a:endParaRPr lang="en-AU"/>
          </a:p>
        </p:txBody>
      </p:sp>
      <p:sp>
        <p:nvSpPr>
          <p:cNvPr id="3" name="Date Placeholder 2"/>
          <p:cNvSpPr>
            <a:spLocks noGrp="1"/>
          </p:cNvSpPr>
          <p:nvPr>
            <p:ph type="dt" sz="quarter" idx="1"/>
          </p:nvPr>
        </p:nvSpPr>
        <p:spPr>
          <a:xfrm>
            <a:off x="3851275" y="3"/>
            <a:ext cx="2944813" cy="492124"/>
          </a:xfrm>
          <a:prstGeom prst="rect">
            <a:avLst/>
          </a:prstGeom>
        </p:spPr>
        <p:txBody>
          <a:bodyPr vert="horz" lIns="87151" tIns="43575" rIns="87151" bIns="43575" rtlCol="0"/>
          <a:lstStyle>
            <a:lvl1pPr algn="r">
              <a:defRPr sz="1100"/>
            </a:lvl1pPr>
          </a:lstStyle>
          <a:p>
            <a:pPr>
              <a:defRPr/>
            </a:pPr>
            <a:fld id="{6ADEA0A3-E21D-4093-93AE-B243AB8BA8A1}" type="datetimeFigureOut">
              <a:rPr lang="en-AU"/>
              <a:pPr>
                <a:defRPr/>
              </a:pPr>
              <a:t>26/03/15</a:t>
            </a:fld>
            <a:endParaRPr lang="en-AU"/>
          </a:p>
        </p:txBody>
      </p:sp>
      <p:sp>
        <p:nvSpPr>
          <p:cNvPr id="4" name="Footer Placeholder 3"/>
          <p:cNvSpPr>
            <a:spLocks noGrp="1"/>
          </p:cNvSpPr>
          <p:nvPr>
            <p:ph type="ftr" sz="quarter" idx="2"/>
          </p:nvPr>
        </p:nvSpPr>
        <p:spPr>
          <a:xfrm>
            <a:off x="1" y="9378952"/>
            <a:ext cx="2946400" cy="492124"/>
          </a:xfrm>
          <a:prstGeom prst="rect">
            <a:avLst/>
          </a:prstGeom>
        </p:spPr>
        <p:txBody>
          <a:bodyPr vert="horz" lIns="87151" tIns="43575" rIns="87151" bIns="43575" rtlCol="0" anchor="b"/>
          <a:lstStyle>
            <a:lvl1pPr algn="l">
              <a:defRPr sz="1100"/>
            </a:lvl1pPr>
          </a:lstStyle>
          <a:p>
            <a:pPr>
              <a:defRPr/>
            </a:pPr>
            <a:endParaRPr lang="en-AU"/>
          </a:p>
        </p:txBody>
      </p:sp>
      <p:sp>
        <p:nvSpPr>
          <p:cNvPr id="5" name="Slide Number Placeholder 4"/>
          <p:cNvSpPr>
            <a:spLocks noGrp="1"/>
          </p:cNvSpPr>
          <p:nvPr>
            <p:ph type="sldNum" sz="quarter" idx="3"/>
          </p:nvPr>
        </p:nvSpPr>
        <p:spPr>
          <a:xfrm>
            <a:off x="3851275" y="9378952"/>
            <a:ext cx="2944813" cy="492124"/>
          </a:xfrm>
          <a:prstGeom prst="rect">
            <a:avLst/>
          </a:prstGeom>
        </p:spPr>
        <p:txBody>
          <a:bodyPr vert="horz" lIns="87151" tIns="43575" rIns="87151" bIns="43575" rtlCol="0" anchor="b"/>
          <a:lstStyle>
            <a:lvl1pPr algn="r">
              <a:defRPr sz="1100"/>
            </a:lvl1pPr>
          </a:lstStyle>
          <a:p>
            <a:pPr>
              <a:defRPr/>
            </a:pPr>
            <a:fld id="{E0148260-E9C0-4D19-B262-764BD8EF05E8}" type="slidenum">
              <a:rPr lang="en-AU"/>
              <a:pPr>
                <a:defRPr/>
              </a:pPr>
              <a:t>‹#›</a:t>
            </a:fld>
            <a:endParaRPr lang="en-AU"/>
          </a:p>
        </p:txBody>
      </p:sp>
    </p:spTree>
    <p:extLst>
      <p:ext uri="{BB962C8B-B14F-4D97-AF65-F5344CB8AC3E}">
        <p14:creationId xmlns:p14="http://schemas.microsoft.com/office/powerpoint/2010/main" val="8968332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2946400" cy="492124"/>
          </a:xfrm>
          <a:prstGeom prst="rect">
            <a:avLst/>
          </a:prstGeom>
        </p:spPr>
        <p:txBody>
          <a:bodyPr vert="horz" lIns="94403" tIns="47201" rIns="94403" bIns="47201" rtlCol="0"/>
          <a:lstStyle>
            <a:lvl1pPr algn="l" eaLnBrk="0" hangingPunct="0">
              <a:defRPr sz="1100">
                <a:latin typeface="Tahoma" charset="0"/>
              </a:defRPr>
            </a:lvl1pPr>
          </a:lstStyle>
          <a:p>
            <a:pPr>
              <a:defRPr/>
            </a:pPr>
            <a:endParaRPr lang="en-AU"/>
          </a:p>
        </p:txBody>
      </p:sp>
      <p:sp>
        <p:nvSpPr>
          <p:cNvPr id="3" name="Date Placeholder 2"/>
          <p:cNvSpPr>
            <a:spLocks noGrp="1"/>
          </p:cNvSpPr>
          <p:nvPr>
            <p:ph type="dt" idx="1"/>
          </p:nvPr>
        </p:nvSpPr>
        <p:spPr>
          <a:xfrm>
            <a:off x="3851275" y="3"/>
            <a:ext cx="2944813" cy="492124"/>
          </a:xfrm>
          <a:prstGeom prst="rect">
            <a:avLst/>
          </a:prstGeom>
        </p:spPr>
        <p:txBody>
          <a:bodyPr vert="horz" lIns="94403" tIns="47201" rIns="94403" bIns="47201" rtlCol="0"/>
          <a:lstStyle>
            <a:lvl1pPr algn="r" eaLnBrk="0" hangingPunct="0">
              <a:defRPr sz="1100">
                <a:latin typeface="Tahoma" charset="0"/>
              </a:defRPr>
            </a:lvl1pPr>
          </a:lstStyle>
          <a:p>
            <a:pPr>
              <a:defRPr/>
            </a:pPr>
            <a:fld id="{4A9410A5-07BC-4CBB-9896-05A331374B17}" type="datetimeFigureOut">
              <a:rPr lang="en-AU"/>
              <a:pPr>
                <a:defRPr/>
              </a:pPr>
              <a:t>26/03/15</a:t>
            </a:fld>
            <a:endParaRPr lang="en-AU"/>
          </a:p>
        </p:txBody>
      </p:sp>
      <p:sp>
        <p:nvSpPr>
          <p:cNvPr id="4" name="Slide Image Placeholder 3"/>
          <p:cNvSpPr>
            <a:spLocks noGrp="1" noRot="1" noChangeAspect="1"/>
          </p:cNvSpPr>
          <p:nvPr>
            <p:ph type="sldImg" idx="2"/>
          </p:nvPr>
        </p:nvSpPr>
        <p:spPr>
          <a:xfrm>
            <a:off x="927100" y="738188"/>
            <a:ext cx="4943475" cy="3706812"/>
          </a:xfrm>
          <a:prstGeom prst="rect">
            <a:avLst/>
          </a:prstGeom>
          <a:noFill/>
          <a:ln w="12700">
            <a:solidFill>
              <a:prstClr val="black"/>
            </a:solidFill>
          </a:ln>
        </p:spPr>
        <p:txBody>
          <a:bodyPr vert="horz" lIns="94403" tIns="47201" rIns="94403" bIns="47201" rtlCol="0" anchor="ctr"/>
          <a:lstStyle/>
          <a:p>
            <a:pPr lvl="0"/>
            <a:endParaRPr lang="en-AU" noProof="0" smtClean="0"/>
          </a:p>
        </p:txBody>
      </p:sp>
      <p:sp>
        <p:nvSpPr>
          <p:cNvPr id="5" name="Notes Placeholder 4"/>
          <p:cNvSpPr>
            <a:spLocks noGrp="1"/>
          </p:cNvSpPr>
          <p:nvPr>
            <p:ph type="body" sz="quarter" idx="3"/>
          </p:nvPr>
        </p:nvSpPr>
        <p:spPr>
          <a:xfrm>
            <a:off x="679451" y="4689476"/>
            <a:ext cx="5438775" cy="4443413"/>
          </a:xfrm>
          <a:prstGeom prst="rect">
            <a:avLst/>
          </a:prstGeom>
        </p:spPr>
        <p:txBody>
          <a:bodyPr vert="horz" lIns="94403" tIns="47201" rIns="94403" bIns="47201"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AU" noProof="0" smtClean="0"/>
          </a:p>
        </p:txBody>
      </p:sp>
      <p:sp>
        <p:nvSpPr>
          <p:cNvPr id="6" name="Footer Placeholder 5"/>
          <p:cNvSpPr>
            <a:spLocks noGrp="1"/>
          </p:cNvSpPr>
          <p:nvPr>
            <p:ph type="ftr" sz="quarter" idx="4"/>
          </p:nvPr>
        </p:nvSpPr>
        <p:spPr>
          <a:xfrm>
            <a:off x="1" y="9378952"/>
            <a:ext cx="2946400" cy="492124"/>
          </a:xfrm>
          <a:prstGeom prst="rect">
            <a:avLst/>
          </a:prstGeom>
        </p:spPr>
        <p:txBody>
          <a:bodyPr vert="horz" lIns="94403" tIns="47201" rIns="94403" bIns="47201" rtlCol="0" anchor="b"/>
          <a:lstStyle>
            <a:lvl1pPr algn="l" eaLnBrk="0" hangingPunct="0">
              <a:defRPr sz="1100">
                <a:latin typeface="Tahoma" charset="0"/>
              </a:defRPr>
            </a:lvl1pPr>
          </a:lstStyle>
          <a:p>
            <a:pPr>
              <a:defRPr/>
            </a:pPr>
            <a:endParaRPr lang="en-AU"/>
          </a:p>
        </p:txBody>
      </p:sp>
      <p:sp>
        <p:nvSpPr>
          <p:cNvPr id="7" name="Slide Number Placeholder 6"/>
          <p:cNvSpPr>
            <a:spLocks noGrp="1"/>
          </p:cNvSpPr>
          <p:nvPr>
            <p:ph type="sldNum" sz="quarter" idx="5"/>
          </p:nvPr>
        </p:nvSpPr>
        <p:spPr>
          <a:xfrm>
            <a:off x="3851275" y="9378952"/>
            <a:ext cx="2944813" cy="492124"/>
          </a:xfrm>
          <a:prstGeom prst="rect">
            <a:avLst/>
          </a:prstGeom>
        </p:spPr>
        <p:txBody>
          <a:bodyPr vert="horz" lIns="94403" tIns="47201" rIns="94403" bIns="47201" rtlCol="0" anchor="b"/>
          <a:lstStyle>
            <a:lvl1pPr algn="r" eaLnBrk="0" hangingPunct="0">
              <a:defRPr sz="1100">
                <a:latin typeface="Tahoma" charset="0"/>
              </a:defRPr>
            </a:lvl1pPr>
          </a:lstStyle>
          <a:p>
            <a:pPr>
              <a:defRPr/>
            </a:pPr>
            <a:fld id="{89C926FD-ADA6-41FA-A850-5D2423D81195}" type="slidenum">
              <a:rPr lang="en-AU"/>
              <a:pPr>
                <a:defRPr/>
              </a:pPr>
              <a:t>‹#›</a:t>
            </a:fld>
            <a:endParaRPr lang="en-AU"/>
          </a:p>
        </p:txBody>
      </p:sp>
    </p:spTree>
    <p:extLst>
      <p:ext uri="{BB962C8B-B14F-4D97-AF65-F5344CB8AC3E}">
        <p14:creationId xmlns:p14="http://schemas.microsoft.com/office/powerpoint/2010/main" val="41430418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C01F939-8A5E-41D2-864B-757E392E8F2B}" type="slidenum">
              <a:rPr lang="en-AU" altLang="en-US" smtClean="0">
                <a:latin typeface="Tahoma" pitchFamily="34" charset="0"/>
              </a:rPr>
              <a:pPr/>
              <a:t>1</a:t>
            </a:fld>
            <a:endParaRPr lang="en-AU" altLang="en-US" smtClean="0">
              <a:latin typeface="Tahoma"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ltLang="en-US" smtClean="0"/>
          </a:p>
        </p:txBody>
      </p:sp>
      <p:sp>
        <p:nvSpPr>
          <p:cNvPr id="194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2E08ECF-6CE2-4CCF-AC9B-9B5C48382210}" type="slidenum">
              <a:rPr lang="en-AU" altLang="en-US" smtClean="0">
                <a:latin typeface="Tahoma" pitchFamily="34" charset="0"/>
              </a:rPr>
              <a:pPr/>
              <a:t>2</a:t>
            </a:fld>
            <a:endParaRPr lang="en-AU" altLang="en-US" smtClean="0">
              <a:latin typeface="Tahoma"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AU" dirty="0" smtClean="0"/>
          </a:p>
          <a:p>
            <a:pPr>
              <a:defRPr/>
            </a:pPr>
            <a:r>
              <a:rPr lang="en-AU" dirty="0" smtClean="0"/>
              <a:t> </a:t>
            </a:r>
          </a:p>
          <a:p>
            <a:pPr>
              <a:defRPr/>
            </a:pPr>
            <a:r>
              <a:rPr lang="en-US" b="1" cap="small" dirty="0" smtClean="0"/>
              <a:t> </a:t>
            </a:r>
            <a:endParaRPr lang="en-AU" sz="1100" dirty="0" smtClean="0"/>
          </a:p>
        </p:txBody>
      </p:sp>
      <p:sp>
        <p:nvSpPr>
          <p:cNvPr id="204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59965EA-D2CD-44A0-9F1B-12687093213E}" type="slidenum">
              <a:rPr lang="en-AU" altLang="en-US" smtClean="0">
                <a:latin typeface="Tahoma" pitchFamily="34" charset="0"/>
              </a:rPr>
              <a:pPr/>
              <a:t>3</a:t>
            </a:fld>
            <a:endParaRPr lang="en-AU" altLang="en-US" smtClean="0">
              <a:latin typeface="Tahoma"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ltLang="en-US" smtClean="0"/>
          </a:p>
        </p:txBody>
      </p:sp>
      <p:sp>
        <p:nvSpPr>
          <p:cNvPr id="194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2E08ECF-6CE2-4CCF-AC9B-9B5C48382210}" type="slidenum">
              <a:rPr lang="en-AU" altLang="en-US" smtClean="0">
                <a:latin typeface="Tahoma" pitchFamily="34" charset="0"/>
              </a:rPr>
              <a:pPr/>
              <a:t>8</a:t>
            </a:fld>
            <a:endParaRPr lang="en-AU" altLang="en-US" smtClean="0">
              <a:latin typeface="Tahoma"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ltLang="en-US" smtClean="0"/>
          </a:p>
        </p:txBody>
      </p:sp>
      <p:sp>
        <p:nvSpPr>
          <p:cNvPr id="194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2E08ECF-6CE2-4CCF-AC9B-9B5C48382210}" type="slidenum">
              <a:rPr lang="en-AU" altLang="en-US" smtClean="0">
                <a:latin typeface="Tahoma" pitchFamily="34" charset="0"/>
              </a:rPr>
              <a:pPr/>
              <a:t>9</a:t>
            </a:fld>
            <a:endParaRPr lang="en-AU" altLang="en-US" smtClean="0">
              <a:latin typeface="Tahoma"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AU" dirty="0" smtClean="0"/>
          </a:p>
          <a:p>
            <a:pPr>
              <a:defRPr/>
            </a:pPr>
            <a:r>
              <a:rPr lang="en-AU" dirty="0" smtClean="0"/>
              <a:t> </a:t>
            </a:r>
          </a:p>
          <a:p>
            <a:pPr>
              <a:defRPr/>
            </a:pPr>
            <a:r>
              <a:rPr lang="en-US" b="1" cap="small" dirty="0" smtClean="0"/>
              <a:t> </a:t>
            </a:r>
            <a:endParaRPr lang="en-AU" sz="1100" dirty="0" smtClean="0"/>
          </a:p>
        </p:txBody>
      </p:sp>
      <p:sp>
        <p:nvSpPr>
          <p:cNvPr id="204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59965EA-D2CD-44A0-9F1B-12687093213E}" type="slidenum">
              <a:rPr lang="en-AU" altLang="en-US" smtClean="0">
                <a:latin typeface="Tahoma" pitchFamily="34" charset="0"/>
              </a:rPr>
              <a:pPr/>
              <a:t>10</a:t>
            </a:fld>
            <a:endParaRPr lang="en-AU" altLang="en-US" smtClean="0">
              <a:latin typeface="Tahoma"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ltLang="en-US" smtClean="0"/>
          </a:p>
        </p:txBody>
      </p:sp>
      <p:sp>
        <p:nvSpPr>
          <p:cNvPr id="215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5ADA860-12CF-4441-9280-F37EC9061789}" type="slidenum">
              <a:rPr lang="en-AU" altLang="en-US" smtClean="0">
                <a:latin typeface="Tahoma" pitchFamily="34" charset="0"/>
              </a:rPr>
              <a:pPr/>
              <a:t>14</a:t>
            </a:fld>
            <a:endParaRPr lang="en-AU" altLang="en-US" smtClean="0">
              <a:latin typeface="Tahoma"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pPr>
              <a:defRPr/>
            </a:pPr>
            <a:fld id="{89C926FD-ADA6-41FA-A850-5D2423D81195}" type="slidenum">
              <a:rPr lang="en-AU" smtClean="0"/>
              <a:pPr>
                <a:defRPr/>
              </a:pPr>
              <a:t>15</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AU"/>
          </a:p>
        </p:txBody>
      </p:sp>
      <p:sp>
        <p:nvSpPr>
          <p:cNvPr id="5" name="Footer Placeholder 21"/>
          <p:cNvSpPr>
            <a:spLocks noGrp="1"/>
          </p:cNvSpPr>
          <p:nvPr>
            <p:ph type="ftr" sz="quarter" idx="11"/>
          </p:nvPr>
        </p:nvSpPr>
        <p:spPr/>
        <p:txBody>
          <a:bodyPr/>
          <a:lstStyle>
            <a:lvl1pPr>
              <a:defRPr/>
            </a:lvl1pPr>
          </a:lstStyle>
          <a:p>
            <a:pPr>
              <a:defRPr/>
            </a:pPr>
            <a:endParaRPr lang="en-AU"/>
          </a:p>
        </p:txBody>
      </p:sp>
      <p:sp>
        <p:nvSpPr>
          <p:cNvPr id="6" name="Slide Number Placeholder 17"/>
          <p:cNvSpPr>
            <a:spLocks noGrp="1"/>
          </p:cNvSpPr>
          <p:nvPr>
            <p:ph type="sldNum" sz="quarter" idx="12"/>
          </p:nvPr>
        </p:nvSpPr>
        <p:spPr/>
        <p:txBody>
          <a:bodyPr/>
          <a:lstStyle>
            <a:lvl1pPr>
              <a:defRPr/>
            </a:lvl1pPr>
          </a:lstStyle>
          <a:p>
            <a:pPr>
              <a:defRPr/>
            </a:pPr>
            <a:fld id="{CFE3020F-5DF0-4F17-8F97-9D8D6864B985}" type="slidenum">
              <a:rPr lang="en-AU"/>
              <a:pPr>
                <a:defRPr/>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AU"/>
          </a:p>
        </p:txBody>
      </p:sp>
      <p:sp>
        <p:nvSpPr>
          <p:cNvPr id="5" name="Footer Placeholder 21"/>
          <p:cNvSpPr>
            <a:spLocks noGrp="1"/>
          </p:cNvSpPr>
          <p:nvPr>
            <p:ph type="ftr" sz="quarter" idx="11"/>
          </p:nvPr>
        </p:nvSpPr>
        <p:spPr/>
        <p:txBody>
          <a:bodyPr/>
          <a:lstStyle>
            <a:lvl1pPr>
              <a:defRPr/>
            </a:lvl1pPr>
          </a:lstStyle>
          <a:p>
            <a:pPr>
              <a:defRPr/>
            </a:pPr>
            <a:endParaRPr lang="en-AU"/>
          </a:p>
        </p:txBody>
      </p:sp>
      <p:sp>
        <p:nvSpPr>
          <p:cNvPr id="6" name="Slide Number Placeholder 17"/>
          <p:cNvSpPr>
            <a:spLocks noGrp="1"/>
          </p:cNvSpPr>
          <p:nvPr>
            <p:ph type="sldNum" sz="quarter" idx="12"/>
          </p:nvPr>
        </p:nvSpPr>
        <p:spPr/>
        <p:txBody>
          <a:bodyPr/>
          <a:lstStyle>
            <a:lvl1pPr>
              <a:defRPr/>
            </a:lvl1pPr>
          </a:lstStyle>
          <a:p>
            <a:pPr>
              <a:defRPr/>
            </a:pPr>
            <a:fld id="{41CB1B8B-46EB-43C1-8658-0CE380D75F9D}" type="slidenum">
              <a:rPr lang="en-AU"/>
              <a:pPr>
                <a:defRPr/>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AU"/>
          </a:p>
        </p:txBody>
      </p:sp>
      <p:sp>
        <p:nvSpPr>
          <p:cNvPr id="5" name="Footer Placeholder 21"/>
          <p:cNvSpPr>
            <a:spLocks noGrp="1"/>
          </p:cNvSpPr>
          <p:nvPr>
            <p:ph type="ftr" sz="quarter" idx="11"/>
          </p:nvPr>
        </p:nvSpPr>
        <p:spPr/>
        <p:txBody>
          <a:bodyPr/>
          <a:lstStyle>
            <a:lvl1pPr>
              <a:defRPr/>
            </a:lvl1pPr>
          </a:lstStyle>
          <a:p>
            <a:pPr>
              <a:defRPr/>
            </a:pPr>
            <a:endParaRPr lang="en-AU"/>
          </a:p>
        </p:txBody>
      </p:sp>
      <p:sp>
        <p:nvSpPr>
          <p:cNvPr id="6" name="Slide Number Placeholder 17"/>
          <p:cNvSpPr>
            <a:spLocks noGrp="1"/>
          </p:cNvSpPr>
          <p:nvPr>
            <p:ph type="sldNum" sz="quarter" idx="12"/>
          </p:nvPr>
        </p:nvSpPr>
        <p:spPr/>
        <p:txBody>
          <a:bodyPr/>
          <a:lstStyle>
            <a:lvl1pPr>
              <a:defRPr/>
            </a:lvl1pPr>
          </a:lstStyle>
          <a:p>
            <a:pPr>
              <a:defRPr/>
            </a:pPr>
            <a:fld id="{6D738DFD-36C3-4FFB-9B41-05CF827312C7}" type="slidenum">
              <a:rPr lang="en-AU"/>
              <a:pPr>
                <a:defRPr/>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AU"/>
          </a:p>
        </p:txBody>
      </p:sp>
      <p:sp>
        <p:nvSpPr>
          <p:cNvPr id="5" name="Footer Placeholder 21"/>
          <p:cNvSpPr>
            <a:spLocks noGrp="1"/>
          </p:cNvSpPr>
          <p:nvPr>
            <p:ph type="ftr" sz="quarter" idx="11"/>
          </p:nvPr>
        </p:nvSpPr>
        <p:spPr/>
        <p:txBody>
          <a:bodyPr/>
          <a:lstStyle>
            <a:lvl1pPr>
              <a:defRPr/>
            </a:lvl1pPr>
          </a:lstStyle>
          <a:p>
            <a:pPr>
              <a:defRPr/>
            </a:pPr>
            <a:endParaRPr lang="en-AU"/>
          </a:p>
        </p:txBody>
      </p:sp>
      <p:sp>
        <p:nvSpPr>
          <p:cNvPr id="6" name="Slide Number Placeholder 17"/>
          <p:cNvSpPr>
            <a:spLocks noGrp="1"/>
          </p:cNvSpPr>
          <p:nvPr>
            <p:ph type="sldNum" sz="quarter" idx="12"/>
          </p:nvPr>
        </p:nvSpPr>
        <p:spPr/>
        <p:txBody>
          <a:bodyPr/>
          <a:lstStyle>
            <a:lvl1pPr>
              <a:defRPr/>
            </a:lvl1pPr>
          </a:lstStyle>
          <a:p>
            <a:pPr>
              <a:defRPr/>
            </a:pPr>
            <a:fld id="{30AD082B-BD6E-43AE-91A4-FD5322B0A5B1}" type="slidenum">
              <a:rPr lang="en-AU"/>
              <a:pPr>
                <a:defRPr/>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9"/>
          <p:cNvSpPr>
            <a:spLocks noGrp="1"/>
          </p:cNvSpPr>
          <p:nvPr>
            <p:ph type="dt" sz="half" idx="10"/>
          </p:nvPr>
        </p:nvSpPr>
        <p:spPr/>
        <p:txBody>
          <a:bodyPr/>
          <a:lstStyle>
            <a:lvl1pPr>
              <a:defRPr/>
            </a:lvl1pPr>
          </a:lstStyle>
          <a:p>
            <a:pPr>
              <a:defRPr/>
            </a:pPr>
            <a:endParaRPr lang="en-AU"/>
          </a:p>
        </p:txBody>
      </p:sp>
      <p:sp>
        <p:nvSpPr>
          <p:cNvPr id="5" name="Footer Placeholder 21"/>
          <p:cNvSpPr>
            <a:spLocks noGrp="1"/>
          </p:cNvSpPr>
          <p:nvPr>
            <p:ph type="ftr" sz="quarter" idx="11"/>
          </p:nvPr>
        </p:nvSpPr>
        <p:spPr/>
        <p:txBody>
          <a:bodyPr/>
          <a:lstStyle>
            <a:lvl1pPr>
              <a:defRPr/>
            </a:lvl1pPr>
          </a:lstStyle>
          <a:p>
            <a:pPr>
              <a:defRPr/>
            </a:pPr>
            <a:endParaRPr lang="en-AU"/>
          </a:p>
        </p:txBody>
      </p:sp>
      <p:sp>
        <p:nvSpPr>
          <p:cNvPr id="6" name="Slide Number Placeholder 17"/>
          <p:cNvSpPr>
            <a:spLocks noGrp="1"/>
          </p:cNvSpPr>
          <p:nvPr>
            <p:ph type="sldNum" sz="quarter" idx="12"/>
          </p:nvPr>
        </p:nvSpPr>
        <p:spPr/>
        <p:txBody>
          <a:bodyPr/>
          <a:lstStyle>
            <a:lvl1pPr>
              <a:defRPr/>
            </a:lvl1pPr>
          </a:lstStyle>
          <a:p>
            <a:pPr>
              <a:defRPr/>
            </a:pPr>
            <a:fld id="{6C1E6953-0100-404B-A2B4-5E2EA4ADC344}" type="slidenum">
              <a:rPr lang="en-AU"/>
              <a:pPr>
                <a:defRPr/>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AU"/>
          </a:p>
        </p:txBody>
      </p:sp>
      <p:sp>
        <p:nvSpPr>
          <p:cNvPr id="6" name="Footer Placeholder 21"/>
          <p:cNvSpPr>
            <a:spLocks noGrp="1"/>
          </p:cNvSpPr>
          <p:nvPr>
            <p:ph type="ftr" sz="quarter" idx="11"/>
          </p:nvPr>
        </p:nvSpPr>
        <p:spPr/>
        <p:txBody>
          <a:bodyPr/>
          <a:lstStyle>
            <a:lvl1pPr>
              <a:defRPr/>
            </a:lvl1pPr>
          </a:lstStyle>
          <a:p>
            <a:pPr>
              <a:defRPr/>
            </a:pPr>
            <a:endParaRPr lang="en-AU"/>
          </a:p>
        </p:txBody>
      </p:sp>
      <p:sp>
        <p:nvSpPr>
          <p:cNvPr id="7" name="Slide Number Placeholder 17"/>
          <p:cNvSpPr>
            <a:spLocks noGrp="1"/>
          </p:cNvSpPr>
          <p:nvPr>
            <p:ph type="sldNum" sz="quarter" idx="12"/>
          </p:nvPr>
        </p:nvSpPr>
        <p:spPr/>
        <p:txBody>
          <a:bodyPr/>
          <a:lstStyle>
            <a:lvl1pPr>
              <a:defRPr/>
            </a:lvl1pPr>
          </a:lstStyle>
          <a:p>
            <a:pPr>
              <a:defRPr/>
            </a:pPr>
            <a:fld id="{C5F1FD3F-2DEB-45C9-90CB-6D0FB36D3F84}" type="slidenum">
              <a:rPr lang="en-AU"/>
              <a:pPr>
                <a:defRPr/>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endParaRPr lang="en-AU"/>
          </a:p>
        </p:txBody>
      </p:sp>
      <p:sp>
        <p:nvSpPr>
          <p:cNvPr id="8" name="Footer Placeholder 21"/>
          <p:cNvSpPr>
            <a:spLocks noGrp="1"/>
          </p:cNvSpPr>
          <p:nvPr>
            <p:ph type="ftr" sz="quarter" idx="11"/>
          </p:nvPr>
        </p:nvSpPr>
        <p:spPr/>
        <p:txBody>
          <a:bodyPr/>
          <a:lstStyle>
            <a:lvl1pPr>
              <a:defRPr/>
            </a:lvl1pPr>
          </a:lstStyle>
          <a:p>
            <a:pPr>
              <a:defRPr/>
            </a:pPr>
            <a:endParaRPr lang="en-AU"/>
          </a:p>
        </p:txBody>
      </p:sp>
      <p:sp>
        <p:nvSpPr>
          <p:cNvPr id="9" name="Slide Number Placeholder 17"/>
          <p:cNvSpPr>
            <a:spLocks noGrp="1"/>
          </p:cNvSpPr>
          <p:nvPr>
            <p:ph type="sldNum" sz="quarter" idx="12"/>
          </p:nvPr>
        </p:nvSpPr>
        <p:spPr/>
        <p:txBody>
          <a:bodyPr/>
          <a:lstStyle>
            <a:lvl1pPr>
              <a:defRPr/>
            </a:lvl1pPr>
          </a:lstStyle>
          <a:p>
            <a:pPr>
              <a:defRPr/>
            </a:pPr>
            <a:fld id="{6E491161-8410-4DA6-9A99-7255EFA7778A}" type="slidenum">
              <a:rPr lang="en-AU"/>
              <a:pPr>
                <a:defRPr/>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AU"/>
          </a:p>
        </p:txBody>
      </p:sp>
      <p:sp>
        <p:nvSpPr>
          <p:cNvPr id="4" name="Footer Placeholder 21"/>
          <p:cNvSpPr>
            <a:spLocks noGrp="1"/>
          </p:cNvSpPr>
          <p:nvPr>
            <p:ph type="ftr" sz="quarter" idx="11"/>
          </p:nvPr>
        </p:nvSpPr>
        <p:spPr/>
        <p:txBody>
          <a:bodyPr/>
          <a:lstStyle>
            <a:lvl1pPr>
              <a:defRPr/>
            </a:lvl1pPr>
          </a:lstStyle>
          <a:p>
            <a:pPr>
              <a:defRPr/>
            </a:pPr>
            <a:endParaRPr lang="en-AU"/>
          </a:p>
        </p:txBody>
      </p:sp>
      <p:sp>
        <p:nvSpPr>
          <p:cNvPr id="5" name="Slide Number Placeholder 17"/>
          <p:cNvSpPr>
            <a:spLocks noGrp="1"/>
          </p:cNvSpPr>
          <p:nvPr>
            <p:ph type="sldNum" sz="quarter" idx="12"/>
          </p:nvPr>
        </p:nvSpPr>
        <p:spPr/>
        <p:txBody>
          <a:bodyPr/>
          <a:lstStyle>
            <a:lvl1pPr>
              <a:defRPr/>
            </a:lvl1pPr>
          </a:lstStyle>
          <a:p>
            <a:pPr>
              <a:defRPr/>
            </a:pPr>
            <a:fld id="{BA9C0BA1-B180-411D-83B2-B88C15883AD0}" type="slidenum">
              <a:rPr lang="en-AU"/>
              <a:pPr>
                <a:defRPr/>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AU"/>
          </a:p>
        </p:txBody>
      </p:sp>
      <p:sp>
        <p:nvSpPr>
          <p:cNvPr id="3" name="Footer Placeholder 21"/>
          <p:cNvSpPr>
            <a:spLocks noGrp="1"/>
          </p:cNvSpPr>
          <p:nvPr>
            <p:ph type="ftr" sz="quarter" idx="11"/>
          </p:nvPr>
        </p:nvSpPr>
        <p:spPr/>
        <p:txBody>
          <a:bodyPr/>
          <a:lstStyle>
            <a:lvl1pPr>
              <a:defRPr/>
            </a:lvl1pPr>
          </a:lstStyle>
          <a:p>
            <a:pPr>
              <a:defRPr/>
            </a:pPr>
            <a:endParaRPr lang="en-AU"/>
          </a:p>
        </p:txBody>
      </p:sp>
      <p:sp>
        <p:nvSpPr>
          <p:cNvPr id="4" name="Slide Number Placeholder 17"/>
          <p:cNvSpPr>
            <a:spLocks noGrp="1"/>
          </p:cNvSpPr>
          <p:nvPr>
            <p:ph type="sldNum" sz="quarter" idx="12"/>
          </p:nvPr>
        </p:nvSpPr>
        <p:spPr/>
        <p:txBody>
          <a:bodyPr/>
          <a:lstStyle>
            <a:lvl1pPr>
              <a:defRPr/>
            </a:lvl1pPr>
          </a:lstStyle>
          <a:p>
            <a:pPr>
              <a:defRPr/>
            </a:pPr>
            <a:fld id="{776FBC77-BB14-45F5-97CC-830A437D0013}" type="slidenum">
              <a:rPr lang="en-AU"/>
              <a:pPr>
                <a:defRPr/>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AU"/>
          </a:p>
        </p:txBody>
      </p:sp>
      <p:sp>
        <p:nvSpPr>
          <p:cNvPr id="6" name="Footer Placeholder 21"/>
          <p:cNvSpPr>
            <a:spLocks noGrp="1"/>
          </p:cNvSpPr>
          <p:nvPr>
            <p:ph type="ftr" sz="quarter" idx="11"/>
          </p:nvPr>
        </p:nvSpPr>
        <p:spPr/>
        <p:txBody>
          <a:bodyPr/>
          <a:lstStyle>
            <a:lvl1pPr>
              <a:defRPr/>
            </a:lvl1pPr>
          </a:lstStyle>
          <a:p>
            <a:pPr>
              <a:defRPr/>
            </a:pPr>
            <a:endParaRPr lang="en-AU"/>
          </a:p>
        </p:txBody>
      </p:sp>
      <p:sp>
        <p:nvSpPr>
          <p:cNvPr id="7" name="Slide Number Placeholder 17"/>
          <p:cNvSpPr>
            <a:spLocks noGrp="1"/>
          </p:cNvSpPr>
          <p:nvPr>
            <p:ph type="sldNum" sz="quarter" idx="12"/>
          </p:nvPr>
        </p:nvSpPr>
        <p:spPr/>
        <p:txBody>
          <a:bodyPr/>
          <a:lstStyle>
            <a:lvl1pPr>
              <a:defRPr/>
            </a:lvl1pPr>
          </a:lstStyle>
          <a:p>
            <a:pPr>
              <a:defRPr/>
            </a:pPr>
            <a:fld id="{1BA7668D-DF04-451B-8512-B9C1DBC75D11}" type="slidenum">
              <a:rPr lang="en-AU"/>
              <a:pPr>
                <a:defRPr/>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a:p>
        </p:txBody>
      </p:sp>
      <p:sp>
        <p:nvSpPr>
          <p:cNvPr id="9" name="Date Placeholder 4"/>
          <p:cNvSpPr>
            <a:spLocks noGrp="1"/>
          </p:cNvSpPr>
          <p:nvPr>
            <p:ph type="dt" sz="half" idx="10"/>
          </p:nvPr>
        </p:nvSpPr>
        <p:spPr/>
        <p:txBody>
          <a:bodyPr/>
          <a:lstStyle>
            <a:lvl1pPr>
              <a:defRPr/>
            </a:lvl1pPr>
          </a:lstStyle>
          <a:p>
            <a:pPr>
              <a:defRPr/>
            </a:pPr>
            <a:endParaRPr lang="en-AU"/>
          </a:p>
        </p:txBody>
      </p:sp>
      <p:sp>
        <p:nvSpPr>
          <p:cNvPr id="10" name="Footer Placeholder 5"/>
          <p:cNvSpPr>
            <a:spLocks noGrp="1"/>
          </p:cNvSpPr>
          <p:nvPr>
            <p:ph type="ftr" sz="quarter" idx="11"/>
          </p:nvPr>
        </p:nvSpPr>
        <p:spPr/>
        <p:txBody>
          <a:bodyPr/>
          <a:lstStyle>
            <a:lvl1pPr>
              <a:defRPr/>
            </a:lvl1pPr>
          </a:lstStyle>
          <a:p>
            <a:pPr>
              <a:defRPr/>
            </a:pPr>
            <a:endParaRPr lang="en-AU"/>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54664A4C-A613-43A6-BD6E-0FD84206034C}" type="slidenum">
              <a:rPr lang="en-AU"/>
              <a:pPr>
                <a:defRPr/>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AU"/>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AU"/>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smtClean="0">
                <a:solidFill>
                  <a:schemeClr val="tx2">
                    <a:shade val="90000"/>
                  </a:schemeClr>
                </a:solidFill>
              </a:defRPr>
            </a:lvl1pPr>
          </a:lstStyle>
          <a:p>
            <a:pPr>
              <a:defRPr/>
            </a:pPr>
            <a:fld id="{8EF115AD-870F-4897-B885-47ACA06E7159}" type="slidenum">
              <a:rPr lang="en-AU"/>
              <a:pPr>
                <a:defRPr/>
              </a:pPr>
              <a:t>‹#›</a:t>
            </a:fld>
            <a:endParaRPr lang="en-AU"/>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4022" r:id="rId1"/>
    <p:sldLayoutId id="2147484023" r:id="rId2"/>
    <p:sldLayoutId id="2147484024" r:id="rId3"/>
    <p:sldLayoutId id="2147484025" r:id="rId4"/>
    <p:sldLayoutId id="2147484026" r:id="rId5"/>
    <p:sldLayoutId id="2147484027" r:id="rId6"/>
    <p:sldLayoutId id="2147484028" r:id="rId7"/>
    <p:sldLayoutId id="2147484029" r:id="rId8"/>
    <p:sldLayoutId id="2147484032" r:id="rId9"/>
    <p:sldLayoutId id="2147484030" r:id="rId10"/>
    <p:sldLayoutId id="2147484031" r:id="rId11"/>
  </p:sldLayoutIdLst>
  <p:hf sldNum="0" hdr="0" ftr="0" dt="0"/>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jpe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79512" y="908720"/>
            <a:ext cx="8748464" cy="2376264"/>
          </a:xfrm>
        </p:spPr>
        <p:txBody>
          <a:bodyPr>
            <a:noAutofit/>
          </a:bodyPr>
          <a:lstStyle/>
          <a:p>
            <a:pPr algn="ctr" fontAlgn="auto">
              <a:lnSpc>
                <a:spcPct val="130000"/>
              </a:lnSpc>
              <a:spcAft>
                <a:spcPts val="0"/>
              </a:spcAft>
              <a:defRPr/>
            </a:pPr>
            <a:r>
              <a:rPr lang="en-AU" sz="6000" cap="small" dirty="0" smtClean="0">
                <a:solidFill>
                  <a:schemeClr val="tx1">
                    <a:lumMod val="85000"/>
                    <a:lumOff val="15000"/>
                  </a:schemeClr>
                </a:solidFill>
                <a:effectLst>
                  <a:outerShdw blurRad="38100" dist="38100" dir="2700000" algn="tl">
                    <a:srgbClr val="000000">
                      <a:alpha val="43137"/>
                    </a:srgbClr>
                  </a:outerShdw>
                </a:effectLst>
                <a:cs typeface="Tahoma" pitchFamily="34" charset="0"/>
              </a:rPr>
              <a:t>Complex Cases</a:t>
            </a:r>
            <a:r>
              <a:rPr lang="en-AU" sz="6000" cap="small" dirty="0" smtClean="0">
                <a:solidFill>
                  <a:schemeClr val="tx1">
                    <a:lumMod val="85000"/>
                    <a:lumOff val="15000"/>
                  </a:schemeClr>
                </a:solidFill>
                <a:effectLst>
                  <a:outerShdw blurRad="38100" dist="38100" dir="2700000" algn="tl">
                    <a:srgbClr val="000000">
                      <a:alpha val="43137"/>
                    </a:srgbClr>
                  </a:outerShdw>
                </a:effectLst>
                <a:cs typeface="Tahoma" pitchFamily="34" charset="0"/>
              </a:rPr>
              <a:t> </a:t>
            </a:r>
            <a:r>
              <a:rPr lang="en-AU" sz="6000" cap="small" dirty="0" smtClean="0">
                <a:solidFill>
                  <a:schemeClr val="tx1">
                    <a:lumMod val="85000"/>
                    <a:lumOff val="15000"/>
                  </a:schemeClr>
                </a:solidFill>
                <a:effectLst>
                  <a:outerShdw blurRad="38100" dist="38100" dir="2700000" algn="tl">
                    <a:srgbClr val="000000">
                      <a:alpha val="43137"/>
                    </a:srgbClr>
                  </a:outerShdw>
                </a:effectLst>
                <a:cs typeface="Tahoma" pitchFamily="34" charset="0"/>
              </a:rPr>
              <a:t/>
            </a:r>
            <a:br>
              <a:rPr lang="en-AU" sz="6000" cap="small" dirty="0" smtClean="0">
                <a:solidFill>
                  <a:schemeClr val="tx1">
                    <a:lumMod val="85000"/>
                    <a:lumOff val="15000"/>
                  </a:schemeClr>
                </a:solidFill>
                <a:effectLst>
                  <a:outerShdw blurRad="38100" dist="38100" dir="2700000" algn="tl">
                    <a:srgbClr val="000000">
                      <a:alpha val="43137"/>
                    </a:srgbClr>
                  </a:outerShdw>
                </a:effectLst>
                <a:cs typeface="Tahoma" pitchFamily="34" charset="0"/>
              </a:rPr>
            </a:br>
            <a:r>
              <a:rPr lang="en-AU" sz="6000" cap="small" dirty="0" smtClean="0">
                <a:solidFill>
                  <a:schemeClr val="tx1">
                    <a:lumMod val="85000"/>
                    <a:lumOff val="15000"/>
                  </a:schemeClr>
                </a:solidFill>
                <a:effectLst>
                  <a:outerShdw blurRad="38100" dist="38100" dir="2700000" algn="tl">
                    <a:srgbClr val="000000">
                      <a:alpha val="43137"/>
                    </a:srgbClr>
                  </a:outerShdw>
                </a:effectLst>
                <a:cs typeface="Tahoma" pitchFamily="34" charset="0"/>
              </a:rPr>
              <a:t>Where Do We Start</a:t>
            </a:r>
            <a:endParaRPr lang="en-AU" sz="6000" dirty="0">
              <a:solidFill>
                <a:schemeClr val="tx1">
                  <a:lumMod val="85000"/>
                  <a:lumOff val="15000"/>
                </a:schemeClr>
              </a:solidFill>
              <a:effectLst>
                <a:outerShdw blurRad="38100" dist="38100" dir="2700000" algn="tl">
                  <a:srgbClr val="000000">
                    <a:alpha val="43137"/>
                  </a:srgbClr>
                </a:outerShdw>
              </a:effectLst>
              <a:cs typeface="Tahoma" pitchFamily="34" charset="0"/>
            </a:endParaRPr>
          </a:p>
        </p:txBody>
      </p:sp>
      <p:sp>
        <p:nvSpPr>
          <p:cNvPr id="2" name="Subtitle 1"/>
          <p:cNvSpPr>
            <a:spLocks noGrp="1"/>
          </p:cNvSpPr>
          <p:nvPr>
            <p:ph type="subTitle" idx="1"/>
          </p:nvPr>
        </p:nvSpPr>
        <p:spPr>
          <a:xfrm>
            <a:off x="827088" y="4077073"/>
            <a:ext cx="7561262" cy="2160240"/>
          </a:xfrm>
          <a:noFill/>
        </p:spPr>
        <p:txBody>
          <a:bodyPr wrap="none">
            <a:normAutofit/>
          </a:bodyPr>
          <a:lstStyle/>
          <a:p>
            <a:pPr marR="0" algn="ctr">
              <a:lnSpc>
                <a:spcPct val="150000"/>
              </a:lnSpc>
            </a:pPr>
            <a:r>
              <a:rPr lang="en-AU" sz="2400" b="1" i="1" dirty="0" smtClean="0">
                <a:latin typeface="Times New Roman" pitchFamily="18" charset="0"/>
                <a:cs typeface="Times New Roman" pitchFamily="18" charset="0"/>
              </a:rPr>
              <a:t>March </a:t>
            </a:r>
            <a:r>
              <a:rPr lang="en-AU" sz="2400" b="1" i="1" dirty="0" smtClean="0">
                <a:latin typeface="Times New Roman" pitchFamily="18" charset="0"/>
                <a:cs typeface="Times New Roman" pitchFamily="18" charset="0"/>
              </a:rPr>
              <a:t>2015  - Canberra (ACT)</a:t>
            </a:r>
          </a:p>
          <a:p>
            <a:pPr marR="0" algn="ctr"/>
            <a:endParaRPr lang="en-AU" sz="1400" b="1" i="1" dirty="0" smtClean="0">
              <a:latin typeface="Times New Roman" pitchFamily="18" charset="0"/>
              <a:cs typeface="Times New Roman" pitchFamily="18" charset="0"/>
            </a:endParaRPr>
          </a:p>
          <a:p>
            <a:pPr marR="0" algn="ctr"/>
            <a:endParaRPr lang="en-AU" sz="1400" b="1" i="1" dirty="0" smtClean="0">
              <a:latin typeface="Times New Roman" pitchFamily="18" charset="0"/>
              <a:cs typeface="Times New Roman" pitchFamily="18" charset="0"/>
            </a:endParaRPr>
          </a:p>
          <a:p>
            <a:pPr marR="0" algn="ctr">
              <a:lnSpc>
                <a:spcPct val="150000"/>
              </a:lnSpc>
            </a:pPr>
            <a:r>
              <a:rPr lang="en-AU" sz="2000" b="1" dirty="0" smtClean="0">
                <a:solidFill>
                  <a:srgbClr val="0070C0"/>
                </a:solidFill>
                <a:latin typeface="Times New Roman" pitchFamily="18" charset="0"/>
                <a:cs typeface="Times New Roman" pitchFamily="18" charset="0"/>
              </a:rPr>
              <a:t>Dr. Dion Gee</a:t>
            </a:r>
          </a:p>
          <a:p>
            <a:pPr marR="0" algn="ctr"/>
            <a:endParaRPr lang="en-AU" sz="1200" dirty="0" smtClean="0">
              <a:latin typeface="Times New Roman" pitchFamily="18" charset="0"/>
              <a:cs typeface="Times New Roman" pitchFamily="18" charset="0"/>
            </a:endParaRPr>
          </a:p>
          <a:p>
            <a:pPr marR="0" algn="ctr"/>
            <a:endParaRPr lang="en-AU" sz="1200" dirty="0" smtClean="0">
              <a:latin typeface="Times New Roman" pitchFamily="18" charset="0"/>
              <a:cs typeface="Times New Roman" pitchFamily="18" charset="0"/>
            </a:endParaRPr>
          </a:p>
          <a:p>
            <a:pPr marR="0" algn="ctr"/>
            <a:endParaRPr lang="en-AU" sz="1200" dirty="0" smtClean="0">
              <a:latin typeface="Times New Roman" pitchFamily="18" charset="0"/>
              <a:cs typeface="Times New Roman" pitchFamily="18" charset="0"/>
            </a:endParaRPr>
          </a:p>
          <a:p>
            <a:pPr marR="0" algn="ctr"/>
            <a:endParaRPr lang="en-AU" sz="1200" dirty="0" smtClean="0">
              <a:latin typeface="Times New Roman" pitchFamily="18" charset="0"/>
              <a:cs typeface="Times New Roman" pitchFamily="18" charset="0"/>
            </a:endParaRPr>
          </a:p>
          <a:p>
            <a:pPr marR="0"/>
            <a:endParaRPr lang="en-AU" sz="1400" dirty="0" smtClean="0">
              <a:latin typeface="Times New Roman" pitchFamily="18" charset="0"/>
              <a:cs typeface="Times New Roman" pitchFamily="18" charset="0"/>
            </a:endParaRPr>
          </a:p>
          <a:p>
            <a:pPr marR="0"/>
            <a:endParaRPr lang="en-AU" sz="2000" dirty="0" smtClean="0">
              <a:latin typeface="Times New Roman" pitchFamily="18" charset="0"/>
              <a:cs typeface="Times New Roman" pitchFamily="18" charset="0"/>
            </a:endParaRPr>
          </a:p>
          <a:p>
            <a:pPr marR="0"/>
            <a:endParaRPr lang="en-AU" sz="2000" dirty="0" smtClean="0">
              <a:latin typeface="Times New Roman" pitchFamily="18" charset="0"/>
              <a:cs typeface="Times New Roman" pitchFamily="18" charset="0"/>
            </a:endParaRPr>
          </a:p>
        </p:txBody>
      </p:sp>
      <p:grpSp>
        <p:nvGrpSpPr>
          <p:cNvPr id="3076" name="Group 9"/>
          <p:cNvGrpSpPr>
            <a:grpSpLocks/>
          </p:cNvGrpSpPr>
          <p:nvPr/>
        </p:nvGrpSpPr>
        <p:grpSpPr bwMode="auto">
          <a:xfrm>
            <a:off x="106015" y="4797152"/>
            <a:ext cx="2017713" cy="1408113"/>
            <a:chOff x="395536" y="4932194"/>
            <a:chExt cx="2016224" cy="1407323"/>
          </a:xfrm>
        </p:grpSpPr>
        <p:pic>
          <p:nvPicPr>
            <p:cNvPr id="3078" name="Picture 3" descr="Redo-Dark"/>
            <p:cNvPicPr>
              <a:picLocks noChangeAspect="1" noChangeArrowheads="1"/>
            </p:cNvPicPr>
            <p:nvPr/>
          </p:nvPicPr>
          <p:blipFill>
            <a:blip r:embed="rId3" cstate="print">
              <a:clrChange>
                <a:clrFrom>
                  <a:srgbClr val="000000"/>
                </a:clrFrom>
                <a:clrTo>
                  <a:srgbClr val="000000">
                    <a:alpha val="0"/>
                  </a:srgbClr>
                </a:clrTo>
              </a:clrChange>
            </a:blip>
            <a:srcRect/>
            <a:stretch>
              <a:fillRect/>
            </a:stretch>
          </p:blipFill>
          <p:spPr bwMode="auto">
            <a:xfrm>
              <a:off x="683568" y="4932194"/>
              <a:ext cx="1369934" cy="1161102"/>
            </a:xfrm>
            <a:prstGeom prst="rect">
              <a:avLst/>
            </a:prstGeom>
            <a:noFill/>
            <a:ln w="9525" algn="in">
              <a:noFill/>
              <a:miter lim="800000"/>
              <a:headEnd/>
              <a:tailEnd/>
            </a:ln>
          </p:spPr>
        </p:pic>
        <p:sp>
          <p:nvSpPr>
            <p:cNvPr id="8" name="TextBox 7"/>
            <p:cNvSpPr txBox="1"/>
            <p:nvPr/>
          </p:nvSpPr>
          <p:spPr>
            <a:xfrm>
              <a:off x="395536" y="6093592"/>
              <a:ext cx="2016224" cy="245925"/>
            </a:xfrm>
            <a:prstGeom prst="rect">
              <a:avLst/>
            </a:prstGeom>
            <a:noFill/>
          </p:spPr>
          <p:txBody>
            <a:bodyPr>
              <a:spAutoFit/>
            </a:bodyPr>
            <a:lstStyle/>
            <a:p>
              <a:pPr eaLnBrk="0" hangingPunct="0">
                <a:defRPr/>
              </a:pPr>
              <a:r>
                <a:rPr lang="en-AU" sz="1000" b="1">
                  <a:solidFill>
                    <a:schemeClr val="tx1">
                      <a:lumMod val="85000"/>
                    </a:schemeClr>
                  </a:solidFill>
                  <a:latin typeface="Times New Roman" pitchFamily="18" charset="0"/>
                  <a:cs typeface="Times New Roman" pitchFamily="18" charset="0"/>
                </a:rPr>
                <a:t>Australasian Psychology Services</a:t>
              </a:r>
            </a:p>
          </p:txBody>
        </p:sp>
      </p:grpSp>
      <p:sp>
        <p:nvSpPr>
          <p:cNvPr id="10" name="TextBox 9"/>
          <p:cNvSpPr txBox="1"/>
          <p:nvPr/>
        </p:nvSpPr>
        <p:spPr>
          <a:xfrm>
            <a:off x="250825" y="6445076"/>
            <a:ext cx="8642350" cy="338554"/>
          </a:xfrm>
          <a:prstGeom prst="rect">
            <a:avLst/>
          </a:prstGeom>
          <a:noFill/>
        </p:spPr>
        <p:txBody>
          <a:bodyPr>
            <a:spAutoFit/>
          </a:bodyPr>
          <a:lstStyle/>
          <a:p>
            <a:pPr algn="ctr">
              <a:defRPr/>
            </a:pPr>
            <a:r>
              <a:rPr lang="en-AU" altLang="en-US" sz="1600" u="sng" dirty="0" err="1">
                <a:solidFill>
                  <a:srgbClr val="0000FF"/>
                </a:solidFill>
                <a:latin typeface="Times New Roman" pitchFamily="18" charset="0"/>
                <a:cs typeface="Times New Roman" pitchFamily="18" charset="0"/>
              </a:rPr>
              <a:t>Dr.Gee@AustralasianPsychologyServices.co</a:t>
            </a:r>
            <a:r>
              <a:rPr lang="en-AU" altLang="en-US" sz="1600" dirty="0">
                <a:solidFill>
                  <a:srgbClr val="0000FF"/>
                </a:solidFill>
                <a:latin typeface="Times New Roman" pitchFamily="18" charset="0"/>
                <a:cs typeface="Times New Roman" pitchFamily="18" charset="0"/>
              </a:rPr>
              <a:t> </a:t>
            </a:r>
            <a:r>
              <a:rPr lang="en-AU" altLang="en-US" sz="1600" dirty="0">
                <a:solidFill>
                  <a:schemeClr val="tx1">
                    <a:lumMod val="95000"/>
                    <a:lumOff val="5000"/>
                  </a:schemeClr>
                </a:solidFill>
                <a:latin typeface="Times New Roman" pitchFamily="18" charset="0"/>
                <a:cs typeface="Times New Roman" pitchFamily="18" charset="0"/>
              </a:rPr>
              <a:t>:</a:t>
            </a:r>
            <a:r>
              <a:rPr lang="en-AU" altLang="en-US" sz="1600" dirty="0">
                <a:solidFill>
                  <a:srgbClr val="0000FF"/>
                </a:solidFill>
                <a:latin typeface="Times New Roman" pitchFamily="18" charset="0"/>
                <a:cs typeface="Times New Roman" pitchFamily="18" charset="0"/>
              </a:rPr>
              <a:t> </a:t>
            </a:r>
            <a:r>
              <a:rPr lang="en-AU" altLang="en-US" sz="1600" u="sng" dirty="0" err="1">
                <a:solidFill>
                  <a:srgbClr val="0000FF"/>
                </a:solidFill>
                <a:latin typeface="Times New Roman" pitchFamily="18" charset="0"/>
                <a:cs typeface="Times New Roman" pitchFamily="18" charset="0"/>
              </a:rPr>
              <a:t>www.AustralasianPsychologyServices.co</a:t>
            </a:r>
            <a:endParaRPr lang="en-AU" sz="1600" u="sng" dirty="0">
              <a:solidFill>
                <a:srgbClr val="0000FF"/>
              </a:solidFill>
              <a:latin typeface="Times New Roman" pitchFamily="18" charset="0"/>
              <a:cs typeface="Times New Roman" pitchFamily="18" charset="0"/>
            </a:endParaRPr>
          </a:p>
        </p:txBody>
      </p:sp>
      <p:pic>
        <p:nvPicPr>
          <p:cNvPr id="9" name="Picture 7" descr="C:\Documents and Settings\Lindsay E. Ayearst\My Documents\My Pictures\PD Pics\the scream.jpg"/>
          <p:cNvPicPr>
            <a:picLocks noChangeAspect="1" noChangeArrowheads="1"/>
          </p:cNvPicPr>
          <p:nvPr/>
        </p:nvPicPr>
        <p:blipFill>
          <a:blip r:embed="rId4" cstate="print"/>
          <a:srcRect/>
          <a:stretch>
            <a:fillRect/>
          </a:stretch>
        </p:blipFill>
        <p:spPr bwMode="auto">
          <a:xfrm>
            <a:off x="7570152" y="4612331"/>
            <a:ext cx="1322328" cy="1696989"/>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5"/>
          <p:cNvSpPr>
            <a:spLocks noGrp="1"/>
          </p:cNvSpPr>
          <p:nvPr>
            <p:ph type="title"/>
          </p:nvPr>
        </p:nvSpPr>
        <p:spPr>
          <a:xfrm>
            <a:off x="457200" y="764704"/>
            <a:ext cx="7787208" cy="939130"/>
          </a:xfrm>
        </p:spPr>
        <p:txBody>
          <a:bodyPr/>
          <a:lstStyle/>
          <a:p>
            <a:r>
              <a:rPr lang="en-AU" b="1" cap="small" dirty="0">
                <a:effectLst>
                  <a:outerShdw blurRad="38100" dist="38100" dir="2700000" algn="tl">
                    <a:srgbClr val="000000">
                      <a:alpha val="43137"/>
                    </a:srgbClr>
                  </a:outerShdw>
                </a:effectLst>
              </a:rPr>
              <a:t>Case </a:t>
            </a:r>
            <a:r>
              <a:rPr lang="en-AU" b="1" cap="small" dirty="0" smtClean="0">
                <a:effectLst>
                  <a:outerShdw blurRad="38100" dist="38100" dir="2700000" algn="tl">
                    <a:srgbClr val="000000">
                      <a:alpha val="43137"/>
                    </a:srgbClr>
                  </a:outerShdw>
                </a:effectLst>
              </a:rPr>
              <a:t>Two: Incident</a:t>
            </a:r>
            <a:endParaRPr lang="en-AU" b="1" dirty="0" smtClean="0">
              <a:effectLst>
                <a:outerShdw blurRad="38100" dist="38100" dir="2700000" algn="tl">
                  <a:srgbClr val="000000">
                    <a:alpha val="43137"/>
                  </a:srgbClr>
                </a:outerShdw>
              </a:effectLst>
            </a:endParaRPr>
          </a:p>
        </p:txBody>
      </p:sp>
      <p:sp>
        <p:nvSpPr>
          <p:cNvPr id="6147" name="Content Placeholder 6"/>
          <p:cNvSpPr>
            <a:spLocks noGrp="1"/>
          </p:cNvSpPr>
          <p:nvPr>
            <p:ph idx="1"/>
          </p:nvPr>
        </p:nvSpPr>
        <p:spPr>
          <a:xfrm>
            <a:off x="611560" y="1772816"/>
            <a:ext cx="8064896" cy="5400600"/>
          </a:xfrm>
        </p:spPr>
        <p:txBody>
          <a:bodyPr/>
          <a:lstStyle/>
          <a:p>
            <a:pPr marL="0" indent="0">
              <a:buNone/>
            </a:pPr>
            <a:r>
              <a:rPr lang="en-AU" sz="2400" dirty="0" smtClean="0"/>
              <a:t>Very </a:t>
            </a:r>
            <a:r>
              <a:rPr lang="en-AU" sz="2400" dirty="0"/>
              <a:t>frequent small incidents and complaints that are very difficult to resolve. Police </a:t>
            </a:r>
            <a:r>
              <a:rPr lang="en-AU" sz="2400" dirty="0" smtClean="0"/>
              <a:t>refuse </a:t>
            </a:r>
            <a:r>
              <a:rPr lang="en-AU" sz="2400" dirty="0"/>
              <a:t>to get involved as </a:t>
            </a:r>
            <a:r>
              <a:rPr lang="en-AU" sz="2400" dirty="0" smtClean="0"/>
              <a:t>minimal evidence to proceed </a:t>
            </a:r>
            <a:r>
              <a:rPr lang="en-AU" sz="2400" dirty="0"/>
              <a:t>with criminal prosecutions. </a:t>
            </a:r>
            <a:endParaRPr lang="en-AU" sz="2400" dirty="0" smtClean="0"/>
          </a:p>
          <a:p>
            <a:pPr marL="0" indent="0">
              <a:lnSpc>
                <a:spcPct val="50000"/>
              </a:lnSpc>
              <a:buNone/>
            </a:pPr>
            <a:endParaRPr lang="en-AU" sz="2400" dirty="0"/>
          </a:p>
          <a:p>
            <a:pPr marL="0" indent="0">
              <a:buNone/>
            </a:pPr>
            <a:r>
              <a:rPr lang="en-AU" sz="2400" dirty="0" smtClean="0"/>
              <a:t>Some </a:t>
            </a:r>
            <a:r>
              <a:rPr lang="en-AU" sz="2400" dirty="0"/>
              <a:t>of the incidents reported to Housing ACT are:</a:t>
            </a:r>
          </a:p>
          <a:p>
            <a:pPr lvl="0"/>
            <a:r>
              <a:rPr lang="en-AU" sz="2200" dirty="0"/>
              <a:t>Lack of car parks </a:t>
            </a:r>
            <a:r>
              <a:rPr lang="en-AU" sz="2200" dirty="0" smtClean="0"/>
              <a:t>spaces/cars </a:t>
            </a:r>
            <a:r>
              <a:rPr lang="en-AU" sz="2200" dirty="0"/>
              <a:t>are being damaged, spray painted and abusive notes left on cars</a:t>
            </a:r>
          </a:p>
          <a:p>
            <a:pPr lvl="0"/>
            <a:r>
              <a:rPr lang="en-AU" sz="2200" dirty="0"/>
              <a:t>Harassment between neighbours- rubbish put in yards, accusations of cameras being used.</a:t>
            </a:r>
          </a:p>
          <a:p>
            <a:pPr lvl="0"/>
            <a:r>
              <a:rPr lang="en-AU" sz="2200" dirty="0"/>
              <a:t>Security issues- some tenants are locking gates OPEN so that they don’t bang in the night.</a:t>
            </a:r>
          </a:p>
          <a:p>
            <a:pPr lvl="0"/>
            <a:r>
              <a:rPr lang="en-AU" sz="2200" dirty="0"/>
              <a:t>Dogs barking/getting out.</a:t>
            </a:r>
          </a:p>
          <a:p>
            <a:pPr lvl="0"/>
            <a:r>
              <a:rPr lang="en-AU" sz="2200" dirty="0" smtClean="0"/>
              <a:t>Children/Carers of residents </a:t>
            </a:r>
            <a:r>
              <a:rPr lang="en-AU" sz="2200" dirty="0"/>
              <a:t>involved </a:t>
            </a:r>
            <a:r>
              <a:rPr lang="en-AU" sz="2200" dirty="0" smtClean="0"/>
              <a:t>in </a:t>
            </a:r>
            <a:r>
              <a:rPr lang="en-AU" sz="2200" dirty="0"/>
              <a:t>verbal </a:t>
            </a:r>
            <a:r>
              <a:rPr lang="en-AU" sz="2200" dirty="0" smtClean="0"/>
              <a:t>abuse</a:t>
            </a:r>
            <a:endParaRPr lang="en-AU" sz="2200" dirty="0"/>
          </a:p>
        </p:txBody>
      </p:sp>
    </p:spTree>
    <p:extLst>
      <p:ext uri="{BB962C8B-B14F-4D97-AF65-F5344CB8AC3E}">
        <p14:creationId xmlns:p14="http://schemas.microsoft.com/office/powerpoint/2010/main" val="190362944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a:xfrm>
            <a:off x="899592" y="2060848"/>
            <a:ext cx="7344816" cy="4203447"/>
          </a:xfrm>
        </p:spPr>
        <p:txBody>
          <a:bodyPr/>
          <a:lstStyle/>
          <a:p>
            <a:pPr marL="0" indent="0">
              <a:lnSpc>
                <a:spcPct val="50000"/>
              </a:lnSpc>
              <a:buNone/>
            </a:pPr>
            <a:endParaRPr lang="en-AU" sz="2400" b="1" dirty="0"/>
          </a:p>
          <a:p>
            <a:r>
              <a:rPr lang="en-AU" dirty="0"/>
              <a:t>Police are involved with the </a:t>
            </a:r>
            <a:r>
              <a:rPr lang="en-AU" dirty="0" smtClean="0"/>
              <a:t>crime.</a:t>
            </a:r>
            <a:endParaRPr lang="en-AU" dirty="0"/>
          </a:p>
          <a:p>
            <a:pPr>
              <a:lnSpc>
                <a:spcPct val="50000"/>
              </a:lnSpc>
            </a:pPr>
            <a:endParaRPr lang="en-AU" dirty="0"/>
          </a:p>
          <a:p>
            <a:r>
              <a:rPr lang="en-AU" dirty="0"/>
              <a:t>Client2 is seeking support from Victims of </a:t>
            </a:r>
            <a:r>
              <a:rPr lang="en-AU" dirty="0" smtClean="0"/>
              <a:t>Crime.</a:t>
            </a:r>
          </a:p>
          <a:p>
            <a:pPr>
              <a:lnSpc>
                <a:spcPct val="50000"/>
              </a:lnSpc>
            </a:pPr>
            <a:endParaRPr lang="en-AU" dirty="0"/>
          </a:p>
          <a:p>
            <a:r>
              <a:rPr lang="en-AU" dirty="0"/>
              <a:t>Client4 has a breakdown in mental </a:t>
            </a:r>
            <a:r>
              <a:rPr lang="en-AU" dirty="0" smtClean="0"/>
              <a:t>health- referred to Housing </a:t>
            </a:r>
            <a:r>
              <a:rPr lang="en-AU" dirty="0"/>
              <a:t>ACT Client Support Co-ordinator </a:t>
            </a:r>
            <a:r>
              <a:rPr lang="en-AU" dirty="0" smtClean="0"/>
              <a:t>(Intensive </a:t>
            </a:r>
            <a:r>
              <a:rPr lang="en-AU" dirty="0"/>
              <a:t>Support</a:t>
            </a:r>
            <a:r>
              <a:rPr lang="en-AU" dirty="0" smtClean="0"/>
              <a:t>)- referred </a:t>
            </a:r>
            <a:r>
              <a:rPr lang="en-AU" dirty="0"/>
              <a:t>onto </a:t>
            </a:r>
            <a:r>
              <a:rPr lang="en-AU" dirty="0" smtClean="0"/>
              <a:t>to GP for Mental </a:t>
            </a:r>
            <a:r>
              <a:rPr lang="en-AU" dirty="0"/>
              <a:t>Health Plan.</a:t>
            </a:r>
          </a:p>
          <a:p>
            <a:pPr>
              <a:buNone/>
            </a:pPr>
            <a:endParaRPr lang="en-US" sz="2400" dirty="0" smtClean="0"/>
          </a:p>
        </p:txBody>
      </p:sp>
      <p:sp>
        <p:nvSpPr>
          <p:cNvPr id="5" name="Title 1"/>
          <p:cNvSpPr txBox="1">
            <a:spLocks noGrp="1"/>
          </p:cNvSpPr>
          <p:nvPr>
            <p:ph type="title"/>
          </p:nvPr>
        </p:nvSpPr>
        <p:spPr>
          <a:xfrm>
            <a:off x="457200" y="836712"/>
            <a:ext cx="8686800" cy="867122"/>
          </a:xfrm>
          <a:prstGeom prst="rect">
            <a:avLst/>
          </a:prstGeom>
        </p:spPr>
        <p:txBody>
          <a:bodyPr lIns="0" rIns="0" bIns="0" anchor="b">
            <a:normAutofit/>
          </a:bodyPr>
          <a:lstStyle/>
          <a:p>
            <a:pPr fontAlgn="auto">
              <a:spcAft>
                <a:spcPts val="0"/>
              </a:spcAft>
              <a:defRPr/>
            </a:pPr>
            <a:r>
              <a:rPr lang="en-AU" b="1" cap="small" dirty="0">
                <a:effectLst>
                  <a:outerShdw blurRad="38100" dist="38100" dir="2700000" algn="tl">
                    <a:srgbClr val="000000">
                      <a:alpha val="43137"/>
                    </a:srgbClr>
                  </a:outerShdw>
                </a:effectLst>
              </a:rPr>
              <a:t>Case One: </a:t>
            </a:r>
            <a:r>
              <a:rPr lang="en-AU" b="1" cap="small" dirty="0" smtClean="0">
                <a:effectLst>
                  <a:outerShdw blurRad="38100" dist="38100" dir="2700000" algn="tl">
                    <a:srgbClr val="000000">
                      <a:alpha val="43137"/>
                    </a:srgbClr>
                  </a:outerShdw>
                </a:effectLst>
              </a:rPr>
              <a:t>Event triggers</a:t>
            </a:r>
            <a:endParaRPr lang="en-AU" sz="5000" b="1" dirty="0">
              <a:solidFill>
                <a:schemeClr val="tx2"/>
              </a:solidFill>
              <a:effectLst>
                <a:outerShdw blurRad="38100" dist="38100" dir="2700000" algn="tl">
                  <a:srgbClr val="000000">
                    <a:alpha val="43137"/>
                  </a:srgbClr>
                </a:outerShdw>
              </a:effectLst>
              <a:latin typeface="+mj-lt"/>
              <a:ea typeface="+mj-ea"/>
              <a:cs typeface="+mj-cs"/>
            </a:endParaRPr>
          </a:p>
        </p:txBody>
      </p:sp>
    </p:spTree>
    <p:extLst>
      <p:ext uri="{BB962C8B-B14F-4D97-AF65-F5344CB8AC3E}">
        <p14:creationId xmlns:p14="http://schemas.microsoft.com/office/powerpoint/2010/main" val="5881825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a:xfrm>
            <a:off x="467544" y="1901552"/>
            <a:ext cx="7992888" cy="4623792"/>
          </a:xfrm>
        </p:spPr>
        <p:txBody>
          <a:bodyPr/>
          <a:lstStyle/>
          <a:p>
            <a:pPr lvl="0"/>
            <a:r>
              <a:rPr lang="en-AU" sz="2200" dirty="0"/>
              <a:t>I</a:t>
            </a:r>
            <a:r>
              <a:rPr lang="en-AU" sz="2200" dirty="0" smtClean="0"/>
              <a:t>ssues </a:t>
            </a:r>
            <a:r>
              <a:rPr lang="en-AU" sz="2200" dirty="0"/>
              <a:t>are entrenched </a:t>
            </a:r>
            <a:r>
              <a:rPr lang="en-AU" sz="2200" dirty="0" smtClean="0"/>
              <a:t>and </a:t>
            </a:r>
            <a:r>
              <a:rPr lang="en-AU" sz="2200" dirty="0"/>
              <a:t>difficult to </a:t>
            </a:r>
            <a:r>
              <a:rPr lang="en-AU" sz="2200" dirty="0" smtClean="0"/>
              <a:t>resolve (CRS </a:t>
            </a:r>
            <a:r>
              <a:rPr lang="en-AU" sz="2200" dirty="0"/>
              <a:t>is not involved because the clients </a:t>
            </a:r>
            <a:r>
              <a:rPr lang="en-AU" sz="2200" dirty="0" smtClean="0"/>
              <a:t>refuse </a:t>
            </a:r>
            <a:r>
              <a:rPr lang="en-AU" sz="2200" dirty="0"/>
              <a:t>to co-</a:t>
            </a:r>
            <a:r>
              <a:rPr lang="en-AU" sz="2200" dirty="0" smtClean="0"/>
              <a:t>operate).</a:t>
            </a:r>
          </a:p>
          <a:p>
            <a:pPr lvl="0"/>
            <a:r>
              <a:rPr lang="en-AU" sz="2200" dirty="0" smtClean="0"/>
              <a:t>Some </a:t>
            </a:r>
            <a:r>
              <a:rPr lang="en-AU" sz="2200" dirty="0"/>
              <a:t>clients </a:t>
            </a:r>
            <a:r>
              <a:rPr lang="en-AU" sz="2200" dirty="0" smtClean="0"/>
              <a:t>just </a:t>
            </a:r>
            <a:r>
              <a:rPr lang="en-AU" sz="2200" dirty="0"/>
              <a:t>want the other parties out.</a:t>
            </a:r>
          </a:p>
          <a:p>
            <a:pPr lvl="0"/>
            <a:r>
              <a:rPr lang="en-AU" sz="2200" dirty="0"/>
              <a:t>Disability, age, social isolation and communication are impacting the </a:t>
            </a:r>
            <a:r>
              <a:rPr lang="en-AU" sz="2200" dirty="0" smtClean="0"/>
              <a:t>issues.</a:t>
            </a:r>
            <a:endParaRPr lang="en-AU" sz="2200" dirty="0"/>
          </a:p>
          <a:p>
            <a:pPr lvl="0"/>
            <a:r>
              <a:rPr lang="en-AU" sz="2200" dirty="0" smtClean="0"/>
              <a:t>Clients happy </a:t>
            </a:r>
            <a:r>
              <a:rPr lang="en-AU" sz="2200" dirty="0"/>
              <a:t>to escalate to the </a:t>
            </a:r>
            <a:r>
              <a:rPr lang="en-AU" sz="2200" dirty="0" smtClean="0"/>
              <a:t>Minister without discussion.</a:t>
            </a:r>
            <a:endParaRPr lang="en-AU" sz="2200" dirty="0"/>
          </a:p>
          <a:p>
            <a:pPr lvl="0"/>
            <a:r>
              <a:rPr lang="en-AU" sz="2200" dirty="0" smtClean="0"/>
              <a:t>Time/resources constraints – Housing Minister’s perception that a </a:t>
            </a:r>
            <a:r>
              <a:rPr lang="en-AU" sz="2200" dirty="0"/>
              <a:t>lot of time </a:t>
            </a:r>
            <a:r>
              <a:rPr lang="en-AU" sz="2200" dirty="0" smtClean="0"/>
              <a:t>used managing seemingly </a:t>
            </a:r>
            <a:r>
              <a:rPr lang="en-AU" sz="2200" dirty="0"/>
              <a:t>unresolvable </a:t>
            </a:r>
            <a:r>
              <a:rPr lang="en-AU" sz="2200" dirty="0" smtClean="0"/>
              <a:t>issues (impacts on morale).</a:t>
            </a:r>
            <a:endParaRPr lang="en-AU" sz="2200" dirty="0"/>
          </a:p>
          <a:p>
            <a:pPr lvl="0"/>
            <a:r>
              <a:rPr lang="en-AU" sz="2200" dirty="0" smtClean="0"/>
              <a:t>Minimal Police support (lower level issues &amp; evidence).</a:t>
            </a:r>
            <a:endParaRPr lang="en-AU" sz="2200" dirty="0"/>
          </a:p>
          <a:p>
            <a:pPr lvl="0"/>
            <a:r>
              <a:rPr lang="en-AU" sz="2200" dirty="0" smtClean="0"/>
              <a:t>Fears of escalation and potential for critical incidents.</a:t>
            </a:r>
            <a:endParaRPr lang="en-AU" sz="2200" dirty="0"/>
          </a:p>
        </p:txBody>
      </p:sp>
      <p:sp>
        <p:nvSpPr>
          <p:cNvPr id="5" name="Title 1"/>
          <p:cNvSpPr txBox="1">
            <a:spLocks noGrp="1"/>
          </p:cNvSpPr>
          <p:nvPr>
            <p:ph type="title"/>
          </p:nvPr>
        </p:nvSpPr>
        <p:spPr>
          <a:xfrm>
            <a:off x="457200" y="836712"/>
            <a:ext cx="8686800" cy="867122"/>
          </a:xfrm>
          <a:prstGeom prst="rect">
            <a:avLst/>
          </a:prstGeom>
        </p:spPr>
        <p:txBody>
          <a:bodyPr lIns="0" rIns="0" bIns="0" anchor="b">
            <a:normAutofit/>
          </a:bodyPr>
          <a:lstStyle/>
          <a:p>
            <a:pPr fontAlgn="auto">
              <a:spcAft>
                <a:spcPts val="0"/>
              </a:spcAft>
              <a:defRPr/>
            </a:pPr>
            <a:r>
              <a:rPr lang="en-AU" b="1" cap="small" dirty="0">
                <a:effectLst>
                  <a:outerShdw blurRad="38100" dist="38100" dir="2700000" algn="tl">
                    <a:srgbClr val="000000">
                      <a:alpha val="43137"/>
                    </a:srgbClr>
                  </a:outerShdw>
                </a:effectLst>
              </a:rPr>
              <a:t>Case </a:t>
            </a:r>
            <a:r>
              <a:rPr lang="en-AU" b="1" cap="small" dirty="0" smtClean="0">
                <a:effectLst>
                  <a:outerShdw blurRad="38100" dist="38100" dir="2700000" algn="tl">
                    <a:srgbClr val="000000">
                      <a:alpha val="43137"/>
                    </a:srgbClr>
                  </a:outerShdw>
                </a:effectLst>
              </a:rPr>
              <a:t>Two: Issues</a:t>
            </a:r>
            <a:endParaRPr lang="en-AU" sz="5000" b="1" dirty="0">
              <a:solidFill>
                <a:schemeClr val="tx2"/>
              </a:solidFill>
              <a:effectLst>
                <a:outerShdw blurRad="38100" dist="38100" dir="2700000" algn="tl">
                  <a:srgbClr val="000000">
                    <a:alpha val="43137"/>
                  </a:srgbClr>
                </a:outerShdw>
              </a:effectLst>
              <a:latin typeface="+mj-lt"/>
              <a:ea typeface="+mj-ea"/>
              <a:cs typeface="+mj-cs"/>
            </a:endParaRPr>
          </a:p>
        </p:txBody>
      </p:sp>
    </p:spTree>
    <p:extLst>
      <p:ext uri="{BB962C8B-B14F-4D97-AF65-F5344CB8AC3E}">
        <p14:creationId xmlns:p14="http://schemas.microsoft.com/office/powerpoint/2010/main" val="26387140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6712"/>
            <a:ext cx="8229600" cy="1011138"/>
          </a:xfrm>
        </p:spPr>
        <p:txBody>
          <a:bodyPr/>
          <a:lstStyle/>
          <a:p>
            <a:pPr algn="ctr"/>
            <a:r>
              <a:rPr lang="en-US" dirty="0" smtClean="0"/>
              <a:t>Staff Wellbeing</a:t>
            </a:r>
            <a:endParaRPr lang="en-US" dirty="0"/>
          </a:p>
        </p:txBody>
      </p:sp>
      <p:sp>
        <p:nvSpPr>
          <p:cNvPr id="3" name="Content Placeholder 2"/>
          <p:cNvSpPr>
            <a:spLocks noGrp="1"/>
          </p:cNvSpPr>
          <p:nvPr>
            <p:ph idx="1"/>
          </p:nvPr>
        </p:nvSpPr>
        <p:spPr>
          <a:xfrm>
            <a:off x="2555776" y="1935163"/>
            <a:ext cx="3960440" cy="4389437"/>
          </a:xfrm>
        </p:spPr>
        <p:txBody>
          <a:bodyPr/>
          <a:lstStyle/>
          <a:p>
            <a:r>
              <a:rPr lang="en-US" dirty="0" err="1" smtClean="0"/>
              <a:t>Organisational</a:t>
            </a:r>
            <a:r>
              <a:rPr lang="en-US" dirty="0" smtClean="0"/>
              <a:t> Culture</a:t>
            </a:r>
          </a:p>
          <a:p>
            <a:r>
              <a:rPr lang="en-US" dirty="0" smtClean="0"/>
              <a:t>Psychology Wellbeing</a:t>
            </a:r>
          </a:p>
          <a:p>
            <a:r>
              <a:rPr lang="en-US" dirty="0" smtClean="0"/>
              <a:t>Staff Support</a:t>
            </a:r>
          </a:p>
          <a:p>
            <a:r>
              <a:rPr lang="en-US" dirty="0" smtClean="0"/>
              <a:t>Staff Training</a:t>
            </a:r>
          </a:p>
          <a:p>
            <a:pPr marL="0" indent="0">
              <a:buNone/>
            </a:pPr>
            <a:endParaRPr lang="en-US" dirty="0"/>
          </a:p>
          <a:p>
            <a:r>
              <a:rPr lang="en-US" dirty="0" smtClean="0"/>
              <a:t>Critical Incidents</a:t>
            </a:r>
          </a:p>
          <a:p>
            <a:r>
              <a:rPr lang="en-US" dirty="0" smtClean="0"/>
              <a:t>Accumulated Stress</a:t>
            </a:r>
          </a:p>
          <a:p>
            <a:r>
              <a:rPr lang="en-US" dirty="0" smtClean="0"/>
              <a:t>Vicarious Trauma</a:t>
            </a:r>
          </a:p>
          <a:p>
            <a:r>
              <a:rPr lang="en-US" dirty="0" smtClean="0"/>
              <a:t>Burnout</a:t>
            </a:r>
          </a:p>
          <a:p>
            <a:endParaRPr lang="en-US" dirty="0"/>
          </a:p>
        </p:txBody>
      </p:sp>
    </p:spTree>
    <p:extLst>
      <p:ext uri="{BB962C8B-B14F-4D97-AF65-F5344CB8AC3E}">
        <p14:creationId xmlns:p14="http://schemas.microsoft.com/office/powerpoint/2010/main" val="12806852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AU" b="1" cap="small" dirty="0" smtClean="0">
                <a:effectLst>
                  <a:outerShdw blurRad="38100" dist="38100" dir="2700000" algn="tl">
                    <a:srgbClr val="000000">
                      <a:alpha val="43137"/>
                    </a:srgbClr>
                  </a:outerShdw>
                </a:effectLst>
              </a:rPr>
              <a:t>Contact Details</a:t>
            </a:r>
            <a:endParaRPr lang="en-AU" b="1" cap="small" dirty="0">
              <a:effectLst>
                <a:outerShdw blurRad="38100" dist="38100" dir="2700000" algn="tl">
                  <a:srgbClr val="000000">
                    <a:alpha val="43137"/>
                  </a:srgbClr>
                </a:outerShdw>
              </a:effectLst>
            </a:endParaRPr>
          </a:p>
        </p:txBody>
      </p:sp>
      <p:sp>
        <p:nvSpPr>
          <p:cNvPr id="15363" name="Content Placeholder 2"/>
          <p:cNvSpPr>
            <a:spLocks noGrp="1"/>
          </p:cNvSpPr>
          <p:nvPr>
            <p:ph idx="1"/>
          </p:nvPr>
        </p:nvSpPr>
        <p:spPr/>
        <p:txBody>
          <a:bodyPr/>
          <a:lstStyle/>
          <a:p>
            <a:pPr>
              <a:buFont typeface="Wingdings" pitchFamily="2" charset="2"/>
              <a:buNone/>
            </a:pPr>
            <a:endParaRPr lang="en-AU" dirty="0" smtClean="0"/>
          </a:p>
          <a:p>
            <a:pPr>
              <a:buFont typeface="Wingdings" pitchFamily="2" charset="2"/>
              <a:buNone/>
            </a:pPr>
            <a:r>
              <a:rPr lang="en-AU" b="1" dirty="0" smtClean="0">
                <a:effectLst>
                  <a:outerShdw blurRad="38100" dist="38100" dir="2700000" algn="tl">
                    <a:srgbClr val="000000">
                      <a:alpha val="43137"/>
                    </a:srgbClr>
                  </a:outerShdw>
                </a:effectLst>
              </a:rPr>
              <a:t>Email Address: </a:t>
            </a:r>
          </a:p>
          <a:p>
            <a:pPr>
              <a:buFont typeface="Wingdings" pitchFamily="2" charset="2"/>
              <a:buNone/>
            </a:pPr>
            <a:endParaRPr lang="en-AU" sz="1000" dirty="0" smtClean="0"/>
          </a:p>
          <a:p>
            <a:pPr algn="ctr">
              <a:buFont typeface="Wingdings" pitchFamily="2" charset="2"/>
              <a:buNone/>
            </a:pPr>
            <a:r>
              <a:rPr lang="en-AU" sz="2800" u="sng" dirty="0" err="1" smtClean="0">
                <a:solidFill>
                  <a:srgbClr val="0000FF"/>
                </a:solidFill>
              </a:rPr>
              <a:t>Dr.Gee@AustralasianPsychologyServices.co</a:t>
            </a:r>
            <a:endParaRPr lang="en-AU" sz="2800" u="sng" dirty="0" smtClean="0">
              <a:solidFill>
                <a:srgbClr val="0000FF"/>
              </a:solidFill>
            </a:endParaRPr>
          </a:p>
          <a:p>
            <a:pPr>
              <a:buFont typeface="Wingdings" pitchFamily="2" charset="2"/>
              <a:buNone/>
            </a:pPr>
            <a:endParaRPr lang="en-AU" dirty="0" smtClean="0"/>
          </a:p>
          <a:p>
            <a:pPr>
              <a:buFont typeface="Wingdings" pitchFamily="2" charset="2"/>
              <a:buNone/>
            </a:pPr>
            <a:r>
              <a:rPr lang="en-AU" b="1" dirty="0" smtClean="0">
                <a:effectLst>
                  <a:outerShdw blurRad="38100" dist="38100" dir="2700000" algn="tl">
                    <a:srgbClr val="000000">
                      <a:alpha val="43137"/>
                    </a:srgbClr>
                  </a:outerShdw>
                </a:effectLst>
              </a:rPr>
              <a:t>Presentation available from:</a:t>
            </a:r>
          </a:p>
          <a:p>
            <a:pPr algn="ctr">
              <a:buFont typeface="Wingdings" pitchFamily="2" charset="2"/>
              <a:buNone/>
            </a:pPr>
            <a:r>
              <a:rPr lang="en-AU" sz="2400" u="sng" dirty="0" err="1" smtClean="0">
                <a:solidFill>
                  <a:srgbClr val="0000FF"/>
                </a:solidFill>
              </a:rPr>
              <a:t>www.AustralasianPsychologyServices.co/newsevents</a:t>
            </a:r>
            <a:endParaRPr lang="en-AU" sz="2400" u="sng" dirty="0" smtClean="0">
              <a:solidFill>
                <a:srgbClr val="0000FF"/>
              </a:solidFill>
            </a:endParaRPr>
          </a:p>
          <a:p>
            <a:pPr>
              <a:buFont typeface="Wingdings" pitchFamily="2" charset="2"/>
              <a:buNone/>
            </a:pPr>
            <a:endParaRPr lang="en-AU" sz="2800" dirty="0" smtClean="0"/>
          </a:p>
          <a:p>
            <a:pPr>
              <a:buFont typeface="Wingdings" pitchFamily="2" charset="2"/>
              <a:buNone/>
            </a:pPr>
            <a:endParaRPr lang="en-AU" sz="2800" dirty="0" smtClean="0"/>
          </a:p>
          <a:p>
            <a:endParaRPr lang="en-AU" dirty="0" smtClean="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229600" cy="795114"/>
          </a:xfrm>
        </p:spPr>
        <p:txBody>
          <a:bodyPr/>
          <a:lstStyle/>
          <a:p>
            <a:r>
              <a:rPr lang="en-AU" b="1" dirty="0" smtClean="0">
                <a:effectLst>
                  <a:outerShdw blurRad="38100" dist="38100" dir="2700000" algn="tl">
                    <a:srgbClr val="000000">
                      <a:alpha val="43137"/>
                    </a:srgbClr>
                  </a:outerShdw>
                </a:effectLst>
              </a:rPr>
              <a:t>Engagement Strategies/Traps</a:t>
            </a:r>
            <a:endParaRPr lang="en-AU"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44016" y="1556792"/>
            <a:ext cx="8892480" cy="5040559"/>
          </a:xfrm>
        </p:spPr>
        <p:txBody>
          <a:bodyPr/>
          <a:lstStyle/>
          <a:p>
            <a:pPr marL="182563" indent="-182563" algn="just"/>
            <a:r>
              <a:rPr lang="en-AU" sz="1800" dirty="0" smtClean="0"/>
              <a:t>Often complicated by a suspicious and distrustful nature, which guards against revealing emotional and interpersonal difficulties.</a:t>
            </a:r>
          </a:p>
          <a:p>
            <a:pPr marL="182563" indent="-182563" algn="just"/>
            <a:r>
              <a:rPr lang="en-AU" sz="1800" dirty="0" smtClean="0"/>
              <a:t>Aim to resist being intimidated by arrogant and demeaning comments; as weakness is not tolerated in those that he places his trust in.</a:t>
            </a:r>
          </a:p>
          <a:p>
            <a:pPr marL="182563" indent="-182563" algn="just"/>
            <a:r>
              <a:rPr lang="en-AU" sz="1800" dirty="0" smtClean="0"/>
              <a:t>Excessive friendliness and overt sympathies can often connote deceit.</a:t>
            </a:r>
          </a:p>
          <a:p>
            <a:pPr marL="182563" indent="-182563" algn="just"/>
            <a:r>
              <a:rPr lang="en-AU" sz="1800" dirty="0" smtClean="0"/>
              <a:t>Questioning him directly about distorted attitudes/beliefs will intensify distrust, destroy rapport, and unleash a barrage of defensive hostility.</a:t>
            </a:r>
          </a:p>
          <a:p>
            <a:pPr marL="182563" indent="-182563" algn="just"/>
            <a:r>
              <a:rPr lang="en-AU" sz="1800" dirty="0" smtClean="0"/>
              <a:t>Challenging self-confidence and his image of autonomy/strength risks destabilising a fragile equilibrium.</a:t>
            </a:r>
          </a:p>
          <a:p>
            <a:pPr marL="182563" indent="-182563"/>
            <a:r>
              <a:rPr lang="en-AU" sz="1800" dirty="0" smtClean="0"/>
              <a:t>Maintain ‘distance’ &amp; resist personal exploration = indigence of perceived deficiencies</a:t>
            </a:r>
          </a:p>
          <a:p>
            <a:pPr marL="182563" indent="-182563"/>
            <a:r>
              <a:rPr lang="en-AU" sz="1800" dirty="0" smtClean="0"/>
              <a:t>Avoid situations whereby he seeks to outwit or attempt to assert dominance. </a:t>
            </a:r>
          </a:p>
          <a:p>
            <a:pPr marL="182563" indent="-182563"/>
            <a:r>
              <a:rPr lang="en-AU" sz="1800" dirty="0" smtClean="0"/>
              <a:t>Sarcasm, devaluation, &amp; domination is often a ‘test’; reciprocation results in distrust.</a:t>
            </a:r>
          </a:p>
          <a:p>
            <a:pPr marL="182563" indent="-182563"/>
            <a:r>
              <a:rPr lang="en-AU" sz="1800" dirty="0" smtClean="0"/>
              <a:t>Limiting setting without invoking an accusatory or attacking stance is invaluable.</a:t>
            </a:r>
          </a:p>
          <a:p>
            <a:pPr marL="182563" indent="-182563"/>
            <a:r>
              <a:rPr lang="en-AU" sz="1800" dirty="0" smtClean="0"/>
              <a:t>Patience &amp; equanimity can help establish a spirit of genuine confidence and respect.   </a:t>
            </a:r>
          </a:p>
          <a:p>
            <a:pPr marL="182563" indent="-182563"/>
            <a:r>
              <a:rPr lang="en-AU" sz="1800" dirty="0" smtClean="0"/>
              <a:t>Avoid implicit requests to side with his opinions that identified problems are largely a result of imperfections and weaknesses of others.</a:t>
            </a:r>
            <a:endParaRPr lang="en-AU"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763" y="900683"/>
            <a:ext cx="8362950" cy="800125"/>
          </a:xfrm>
        </p:spPr>
        <p:txBody>
          <a:bodyPr>
            <a:noAutofit/>
          </a:bodyPr>
          <a:lstStyle/>
          <a:p>
            <a:pPr fontAlgn="auto">
              <a:spcAft>
                <a:spcPts val="0"/>
              </a:spcAft>
              <a:defRPr/>
            </a:pPr>
            <a:r>
              <a:rPr lang="en-AU" b="1" cap="small" dirty="0" smtClean="0">
                <a:effectLst>
                  <a:outerShdw blurRad="38100" dist="38100" dir="2700000" algn="tl">
                    <a:srgbClr val="000000">
                      <a:alpha val="43137"/>
                    </a:srgbClr>
                  </a:outerShdw>
                </a:effectLst>
              </a:rPr>
              <a:t>Case One: background</a:t>
            </a:r>
            <a:endParaRPr lang="en-AU" b="1" cap="small"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39552" y="2132856"/>
            <a:ext cx="8208912" cy="4392488"/>
          </a:xfrm>
        </p:spPr>
        <p:txBody>
          <a:bodyPr>
            <a:noAutofit/>
          </a:bodyPr>
          <a:lstStyle/>
          <a:p>
            <a:pPr marL="274320" indent="-274320" fontAlgn="auto">
              <a:spcAft>
                <a:spcPts val="0"/>
              </a:spcAft>
              <a:buClr>
                <a:schemeClr val="accent3"/>
              </a:buClr>
              <a:buFont typeface="Wingdings 2"/>
              <a:buChar char=""/>
              <a:defRPr/>
            </a:pPr>
            <a:r>
              <a:rPr lang="en-AU" sz="2400" b="1" dirty="0" smtClean="0"/>
              <a:t>Location:</a:t>
            </a:r>
          </a:p>
          <a:p>
            <a:pPr marL="641033" lvl="1" indent="-274320" fontAlgn="auto">
              <a:spcAft>
                <a:spcPts val="0"/>
              </a:spcAft>
              <a:buClr>
                <a:schemeClr val="accent3"/>
              </a:buClr>
              <a:buFont typeface="Wingdings 2"/>
              <a:buChar char=""/>
              <a:defRPr/>
            </a:pPr>
            <a:r>
              <a:rPr lang="en-AU" sz="2200" dirty="0" smtClean="0"/>
              <a:t>Housing </a:t>
            </a:r>
            <a:r>
              <a:rPr lang="en-AU" sz="2200" dirty="0"/>
              <a:t>complex (units) </a:t>
            </a:r>
            <a:r>
              <a:rPr lang="en-AU" sz="2200" dirty="0" smtClean="0"/>
              <a:t>managed by Housing ACT.</a:t>
            </a:r>
            <a:endParaRPr lang="en-AU" sz="2200" dirty="0"/>
          </a:p>
          <a:p>
            <a:pPr>
              <a:lnSpc>
                <a:spcPct val="80000"/>
              </a:lnSpc>
            </a:pPr>
            <a:endParaRPr lang="en-AU" sz="2400" b="1" dirty="0" smtClean="0"/>
          </a:p>
          <a:p>
            <a:r>
              <a:rPr lang="en-AU" sz="2400" b="1" dirty="0" smtClean="0"/>
              <a:t>Tenants </a:t>
            </a:r>
            <a:r>
              <a:rPr lang="en-AU" sz="2400" b="1" dirty="0"/>
              <a:t>involved with Housing ACT</a:t>
            </a:r>
            <a:r>
              <a:rPr lang="en-AU" sz="2400" dirty="0" smtClean="0"/>
              <a:t>:</a:t>
            </a:r>
            <a:endParaRPr lang="en-AU" sz="2400" dirty="0"/>
          </a:p>
          <a:p>
            <a:pPr lvl="1"/>
            <a:r>
              <a:rPr lang="en-AU" sz="2200" dirty="0"/>
              <a:t>Client1 + Client2: Live together and are long term </a:t>
            </a:r>
            <a:r>
              <a:rPr lang="en-AU" sz="2200" dirty="0" smtClean="0"/>
              <a:t>tenants.</a:t>
            </a:r>
          </a:p>
          <a:p>
            <a:pPr lvl="1">
              <a:lnSpc>
                <a:spcPct val="50000"/>
              </a:lnSpc>
            </a:pPr>
            <a:endParaRPr lang="en-AU" sz="2200" dirty="0"/>
          </a:p>
          <a:p>
            <a:pPr lvl="1"/>
            <a:r>
              <a:rPr lang="en-AU" sz="2200" dirty="0"/>
              <a:t>Client3: New tenancy and has a history of Mental Health Issues- </a:t>
            </a:r>
            <a:r>
              <a:rPr lang="en-AU" sz="2200" dirty="0"/>
              <a:t>m</a:t>
            </a:r>
            <a:r>
              <a:rPr lang="en-AU" sz="2200" dirty="0" smtClean="0"/>
              <a:t>edication compliance issues.</a:t>
            </a:r>
          </a:p>
          <a:p>
            <a:pPr lvl="1">
              <a:lnSpc>
                <a:spcPct val="50000"/>
              </a:lnSpc>
            </a:pPr>
            <a:endParaRPr lang="en-AU" sz="2200" dirty="0"/>
          </a:p>
          <a:p>
            <a:pPr lvl="1"/>
            <a:r>
              <a:rPr lang="en-AU" sz="2200" dirty="0"/>
              <a:t>Client 4: Long term single female- </a:t>
            </a:r>
            <a:r>
              <a:rPr lang="en-AU" sz="2200" dirty="0" smtClean="0"/>
              <a:t>history of domestic violence; unknown/diagnosed PTSD</a:t>
            </a:r>
            <a:endParaRPr lang="en-AU" sz="2200" dirty="0"/>
          </a:p>
          <a:p>
            <a:pPr marL="274320" indent="-274320" fontAlgn="auto">
              <a:spcAft>
                <a:spcPts val="0"/>
              </a:spcAft>
              <a:buClr>
                <a:schemeClr val="accent3"/>
              </a:buClr>
              <a:buFont typeface="Wingdings 2"/>
              <a:buChar char=""/>
              <a:defRPr/>
            </a:pPr>
            <a:endParaRPr lang="en-AU" sz="2400" b="1" dirty="0" smtClean="0">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5"/>
          <p:cNvSpPr>
            <a:spLocks noGrp="1"/>
          </p:cNvSpPr>
          <p:nvPr>
            <p:ph type="title"/>
          </p:nvPr>
        </p:nvSpPr>
        <p:spPr>
          <a:xfrm>
            <a:off x="457200" y="764704"/>
            <a:ext cx="7787208" cy="939130"/>
          </a:xfrm>
        </p:spPr>
        <p:txBody>
          <a:bodyPr/>
          <a:lstStyle/>
          <a:p>
            <a:r>
              <a:rPr lang="en-AU" b="1" cap="small" dirty="0">
                <a:effectLst>
                  <a:outerShdw blurRad="38100" dist="38100" dir="2700000" algn="tl">
                    <a:srgbClr val="000000">
                      <a:alpha val="43137"/>
                    </a:srgbClr>
                  </a:outerShdw>
                </a:effectLst>
              </a:rPr>
              <a:t>Case One: </a:t>
            </a:r>
            <a:r>
              <a:rPr lang="en-AU" b="1" cap="small" dirty="0" smtClean="0">
                <a:effectLst>
                  <a:outerShdw blurRad="38100" dist="38100" dir="2700000" algn="tl">
                    <a:srgbClr val="000000">
                      <a:alpha val="43137"/>
                    </a:srgbClr>
                  </a:outerShdw>
                </a:effectLst>
              </a:rPr>
              <a:t>Incident</a:t>
            </a:r>
            <a:endParaRPr lang="en-AU" b="1" dirty="0" smtClean="0">
              <a:effectLst>
                <a:outerShdw blurRad="38100" dist="38100" dir="2700000" algn="tl">
                  <a:srgbClr val="000000">
                    <a:alpha val="43137"/>
                  </a:srgbClr>
                </a:outerShdw>
              </a:effectLst>
            </a:endParaRPr>
          </a:p>
        </p:txBody>
      </p:sp>
      <p:sp>
        <p:nvSpPr>
          <p:cNvPr id="6147" name="Content Placeholder 6"/>
          <p:cNvSpPr>
            <a:spLocks noGrp="1"/>
          </p:cNvSpPr>
          <p:nvPr>
            <p:ph idx="1"/>
          </p:nvPr>
        </p:nvSpPr>
        <p:spPr>
          <a:xfrm>
            <a:off x="611560" y="2060848"/>
            <a:ext cx="7848872" cy="3165301"/>
          </a:xfrm>
        </p:spPr>
        <p:txBody>
          <a:bodyPr/>
          <a:lstStyle/>
          <a:p>
            <a:pPr marL="0" indent="0">
              <a:buNone/>
            </a:pPr>
            <a:endParaRPr lang="en-AU" sz="2400" dirty="0"/>
          </a:p>
          <a:p>
            <a:r>
              <a:rPr lang="en-AU" dirty="0"/>
              <a:t>Client3 has a psychological breakdown and violently assaults Client2 with a weapon and causes bodily harm</a:t>
            </a:r>
            <a:r>
              <a:rPr lang="en-AU" dirty="0" smtClean="0"/>
              <a:t>.</a:t>
            </a:r>
          </a:p>
          <a:p>
            <a:pPr>
              <a:lnSpc>
                <a:spcPct val="50000"/>
              </a:lnSpc>
            </a:pPr>
            <a:endParaRPr lang="en-AU" dirty="0" smtClean="0"/>
          </a:p>
          <a:p>
            <a:r>
              <a:rPr lang="en-AU" dirty="0" smtClean="0"/>
              <a:t>Client3 </a:t>
            </a:r>
            <a:r>
              <a:rPr lang="en-AU" dirty="0"/>
              <a:t>has also verbally abused, threatened and intimidated Client4</a:t>
            </a:r>
          </a:p>
          <a:p>
            <a:endParaRPr lang="en-AU" dirty="0" smtClean="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a:xfrm>
            <a:off x="899592" y="2060848"/>
            <a:ext cx="7344816" cy="4203447"/>
          </a:xfrm>
        </p:spPr>
        <p:txBody>
          <a:bodyPr/>
          <a:lstStyle/>
          <a:p>
            <a:pPr marL="0" indent="0">
              <a:lnSpc>
                <a:spcPct val="50000"/>
              </a:lnSpc>
              <a:buNone/>
            </a:pPr>
            <a:endParaRPr lang="en-AU" sz="2400" b="1" dirty="0"/>
          </a:p>
          <a:p>
            <a:r>
              <a:rPr lang="en-AU" dirty="0"/>
              <a:t>Police are involved with the </a:t>
            </a:r>
            <a:r>
              <a:rPr lang="en-AU" dirty="0" smtClean="0"/>
              <a:t>crime.</a:t>
            </a:r>
            <a:endParaRPr lang="en-AU" dirty="0"/>
          </a:p>
          <a:p>
            <a:pPr>
              <a:lnSpc>
                <a:spcPct val="50000"/>
              </a:lnSpc>
            </a:pPr>
            <a:endParaRPr lang="en-AU" dirty="0"/>
          </a:p>
          <a:p>
            <a:r>
              <a:rPr lang="en-AU" dirty="0"/>
              <a:t>Client2 is seeking support from Victims of </a:t>
            </a:r>
            <a:r>
              <a:rPr lang="en-AU" dirty="0" smtClean="0"/>
              <a:t>Crime.</a:t>
            </a:r>
          </a:p>
          <a:p>
            <a:pPr>
              <a:lnSpc>
                <a:spcPct val="50000"/>
              </a:lnSpc>
            </a:pPr>
            <a:endParaRPr lang="en-AU" dirty="0"/>
          </a:p>
          <a:p>
            <a:r>
              <a:rPr lang="en-AU" dirty="0"/>
              <a:t>Client4 has a breakdown in mental </a:t>
            </a:r>
            <a:r>
              <a:rPr lang="en-AU" dirty="0" smtClean="0"/>
              <a:t>health- referred to Housing </a:t>
            </a:r>
            <a:r>
              <a:rPr lang="en-AU" dirty="0"/>
              <a:t>ACT Client Support Co-ordinator </a:t>
            </a:r>
            <a:r>
              <a:rPr lang="en-AU" dirty="0" smtClean="0"/>
              <a:t>(Intensive </a:t>
            </a:r>
            <a:r>
              <a:rPr lang="en-AU" dirty="0"/>
              <a:t>Support</a:t>
            </a:r>
            <a:r>
              <a:rPr lang="en-AU" dirty="0" smtClean="0"/>
              <a:t>)- referred </a:t>
            </a:r>
            <a:r>
              <a:rPr lang="en-AU" dirty="0"/>
              <a:t>onto </a:t>
            </a:r>
            <a:r>
              <a:rPr lang="en-AU" dirty="0" smtClean="0"/>
              <a:t>to GP for Mental </a:t>
            </a:r>
            <a:r>
              <a:rPr lang="en-AU" dirty="0"/>
              <a:t>Health Plan.</a:t>
            </a:r>
          </a:p>
          <a:p>
            <a:pPr>
              <a:buNone/>
            </a:pPr>
            <a:endParaRPr lang="en-US" sz="2400" dirty="0" smtClean="0"/>
          </a:p>
        </p:txBody>
      </p:sp>
      <p:sp>
        <p:nvSpPr>
          <p:cNvPr id="5" name="Title 1"/>
          <p:cNvSpPr txBox="1">
            <a:spLocks noGrp="1"/>
          </p:cNvSpPr>
          <p:nvPr>
            <p:ph type="title"/>
          </p:nvPr>
        </p:nvSpPr>
        <p:spPr>
          <a:xfrm>
            <a:off x="457200" y="836712"/>
            <a:ext cx="8686800" cy="867122"/>
          </a:xfrm>
          <a:prstGeom prst="rect">
            <a:avLst/>
          </a:prstGeom>
        </p:spPr>
        <p:txBody>
          <a:bodyPr lIns="0" rIns="0" bIns="0" anchor="b">
            <a:normAutofit/>
          </a:bodyPr>
          <a:lstStyle/>
          <a:p>
            <a:pPr fontAlgn="auto">
              <a:spcAft>
                <a:spcPts val="0"/>
              </a:spcAft>
              <a:defRPr/>
            </a:pPr>
            <a:r>
              <a:rPr lang="en-AU" b="1" cap="small" dirty="0">
                <a:effectLst>
                  <a:outerShdw blurRad="38100" dist="38100" dir="2700000" algn="tl">
                    <a:srgbClr val="000000">
                      <a:alpha val="43137"/>
                    </a:srgbClr>
                  </a:outerShdw>
                </a:effectLst>
              </a:rPr>
              <a:t>Case One: </a:t>
            </a:r>
            <a:r>
              <a:rPr lang="en-AU" b="1" cap="small" dirty="0" smtClean="0">
                <a:effectLst>
                  <a:outerShdw blurRad="38100" dist="38100" dir="2700000" algn="tl">
                    <a:srgbClr val="000000">
                      <a:alpha val="43137"/>
                    </a:srgbClr>
                  </a:outerShdw>
                </a:effectLst>
              </a:rPr>
              <a:t>Event triggers</a:t>
            </a:r>
            <a:endParaRPr lang="en-AU" sz="5000" b="1" dirty="0">
              <a:solidFill>
                <a:schemeClr val="tx2"/>
              </a:solidFill>
              <a:effectLst>
                <a:outerShdw blurRad="38100" dist="38100" dir="2700000" algn="tl">
                  <a:srgbClr val="000000">
                    <a:alpha val="43137"/>
                  </a:srgbClr>
                </a:outerShdw>
              </a:effectLst>
              <a:latin typeface="+mj-lt"/>
              <a:ea typeface="+mj-ea"/>
              <a:cs typeface="+mj-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a:xfrm>
            <a:off x="467544" y="1901552"/>
            <a:ext cx="7992888" cy="4623792"/>
          </a:xfrm>
        </p:spPr>
        <p:txBody>
          <a:bodyPr/>
          <a:lstStyle/>
          <a:p>
            <a:pPr lvl="1"/>
            <a:r>
              <a:rPr lang="en-AU" sz="2200" dirty="0" smtClean="0"/>
              <a:t>Working </a:t>
            </a:r>
            <a:r>
              <a:rPr lang="en-AU" sz="2200" dirty="0"/>
              <a:t>with Client3 is extremely difficult. Section 51 (eviction) is proceeding, and as it is a new tenancy it has taken a lot of resources to set up. Eviction is in conflict with the approach of Maintaining and Sustaining tenancies</a:t>
            </a:r>
          </a:p>
          <a:p>
            <a:pPr lvl="1"/>
            <a:r>
              <a:rPr lang="en-AU" sz="2200" dirty="0"/>
              <a:t>The incident has affected long term tenancies and these require further resources to maintain</a:t>
            </a:r>
          </a:p>
          <a:p>
            <a:pPr lvl="1"/>
            <a:r>
              <a:rPr lang="en-AU" sz="2200" dirty="0"/>
              <a:t>Police are involved and providing support</a:t>
            </a:r>
          </a:p>
          <a:p>
            <a:pPr lvl="1"/>
            <a:r>
              <a:rPr lang="en-AU" sz="2200" dirty="0"/>
              <a:t>Courts are involved with the eviction</a:t>
            </a:r>
          </a:p>
          <a:p>
            <a:pPr lvl="1"/>
            <a:r>
              <a:rPr lang="en-AU" sz="2200" dirty="0"/>
              <a:t>Counselling services provided for Housing Managers who were involved with the incident</a:t>
            </a:r>
          </a:p>
          <a:p>
            <a:pPr lvl="1"/>
            <a:r>
              <a:rPr lang="en-AU" sz="2200" dirty="0"/>
              <a:t>City Mental Health is involved with Client3</a:t>
            </a:r>
            <a:r>
              <a:rPr lang="en-AU" sz="2200" dirty="0"/>
              <a:t> </a:t>
            </a:r>
            <a:endParaRPr lang="en-US" sz="2200" dirty="0" smtClean="0"/>
          </a:p>
        </p:txBody>
      </p:sp>
      <p:sp>
        <p:nvSpPr>
          <p:cNvPr id="5" name="Title 1"/>
          <p:cNvSpPr txBox="1">
            <a:spLocks noGrp="1"/>
          </p:cNvSpPr>
          <p:nvPr>
            <p:ph type="title"/>
          </p:nvPr>
        </p:nvSpPr>
        <p:spPr>
          <a:xfrm>
            <a:off x="457200" y="836712"/>
            <a:ext cx="8686800" cy="867122"/>
          </a:xfrm>
          <a:prstGeom prst="rect">
            <a:avLst/>
          </a:prstGeom>
        </p:spPr>
        <p:txBody>
          <a:bodyPr lIns="0" rIns="0" bIns="0" anchor="b">
            <a:normAutofit/>
          </a:bodyPr>
          <a:lstStyle/>
          <a:p>
            <a:pPr fontAlgn="auto">
              <a:spcAft>
                <a:spcPts val="0"/>
              </a:spcAft>
              <a:defRPr/>
            </a:pPr>
            <a:r>
              <a:rPr lang="en-AU" b="1" cap="small" dirty="0">
                <a:effectLst>
                  <a:outerShdw blurRad="38100" dist="38100" dir="2700000" algn="tl">
                    <a:srgbClr val="000000">
                      <a:alpha val="43137"/>
                    </a:srgbClr>
                  </a:outerShdw>
                </a:effectLst>
              </a:rPr>
              <a:t>Case One: </a:t>
            </a:r>
            <a:r>
              <a:rPr lang="en-AU" b="1" cap="small" dirty="0" smtClean="0">
                <a:effectLst>
                  <a:outerShdw blurRad="38100" dist="38100" dir="2700000" algn="tl">
                    <a:srgbClr val="000000">
                      <a:alpha val="43137"/>
                    </a:srgbClr>
                  </a:outerShdw>
                </a:effectLst>
              </a:rPr>
              <a:t>Issues</a:t>
            </a:r>
            <a:endParaRPr lang="en-AU" sz="5000" b="1" dirty="0">
              <a:solidFill>
                <a:schemeClr val="tx2"/>
              </a:solidFill>
              <a:effectLst>
                <a:outerShdw blurRad="38100" dist="38100" dir="2700000" algn="tl">
                  <a:srgbClr val="000000">
                    <a:alpha val="43137"/>
                  </a:srgbClr>
                </a:outerShdw>
              </a:effectLst>
              <a:latin typeface="+mj-lt"/>
              <a:ea typeface="+mj-ea"/>
              <a:cs typeface="+mj-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67544" y="836712"/>
            <a:ext cx="8352928" cy="867122"/>
          </a:xfrm>
        </p:spPr>
        <p:txBody>
          <a:bodyPr/>
          <a:lstStyle/>
          <a:p>
            <a:r>
              <a:rPr lang="en-US" b="1" dirty="0" smtClean="0">
                <a:effectLst>
                  <a:outerShdw blurRad="38100" dist="38100" dir="2700000" algn="tl">
                    <a:srgbClr val="000000">
                      <a:alpha val="43137"/>
                    </a:srgbClr>
                  </a:outerShdw>
                </a:effectLst>
              </a:rPr>
              <a:t>Frame Works For Consideration</a:t>
            </a:r>
            <a:endParaRPr lang="en-AU" b="1" dirty="0" smtClean="0">
              <a:effectLst>
                <a:outerShdw blurRad="38100" dist="38100" dir="2700000" algn="tl">
                  <a:srgbClr val="000000">
                    <a:alpha val="43137"/>
                  </a:srgbClr>
                </a:outerShdw>
              </a:effectLst>
            </a:endParaRPr>
          </a:p>
        </p:txBody>
      </p:sp>
      <p:sp>
        <p:nvSpPr>
          <p:cNvPr id="7171" name="Content Placeholder 2"/>
          <p:cNvSpPr>
            <a:spLocks noGrp="1"/>
          </p:cNvSpPr>
          <p:nvPr>
            <p:ph idx="1"/>
          </p:nvPr>
        </p:nvSpPr>
        <p:spPr>
          <a:xfrm>
            <a:off x="2195736" y="1988840"/>
            <a:ext cx="5472608" cy="4389437"/>
          </a:xfrm>
        </p:spPr>
        <p:txBody>
          <a:bodyPr/>
          <a:lstStyle/>
          <a:p>
            <a:pPr marL="274320" indent="-274320" fontAlgn="auto">
              <a:spcAft>
                <a:spcPts val="0"/>
              </a:spcAft>
              <a:buClr>
                <a:schemeClr val="accent3"/>
              </a:buClr>
              <a:buFont typeface="Wingdings 2"/>
              <a:buChar char=""/>
              <a:defRPr/>
            </a:pPr>
            <a:r>
              <a:rPr lang="en-AU" sz="2400" b="1" dirty="0" smtClean="0"/>
              <a:t>Tenancy Legislation</a:t>
            </a:r>
          </a:p>
          <a:p>
            <a:pPr marL="274320" indent="-274320" fontAlgn="auto">
              <a:spcAft>
                <a:spcPts val="0"/>
              </a:spcAft>
              <a:buClr>
                <a:schemeClr val="accent3"/>
              </a:buClr>
              <a:buFont typeface="Wingdings 2"/>
              <a:buChar char=""/>
              <a:defRPr/>
            </a:pPr>
            <a:r>
              <a:rPr lang="en-AU" sz="2400" b="1" dirty="0" smtClean="0"/>
              <a:t>Criminal Justice</a:t>
            </a:r>
          </a:p>
          <a:p>
            <a:pPr marL="274320" indent="-274320" fontAlgn="auto">
              <a:spcAft>
                <a:spcPts val="0"/>
              </a:spcAft>
              <a:buClr>
                <a:schemeClr val="accent3"/>
              </a:buClr>
              <a:buFont typeface="Wingdings 2"/>
              <a:buChar char=""/>
              <a:defRPr/>
            </a:pPr>
            <a:r>
              <a:rPr lang="en-AU" sz="2400" b="1" dirty="0" smtClean="0"/>
              <a:t>Good Lives</a:t>
            </a:r>
            <a:endParaRPr lang="en-AU" sz="2400" b="1" dirty="0"/>
          </a:p>
          <a:p>
            <a:pPr marL="274320" indent="-274320" fontAlgn="auto">
              <a:spcAft>
                <a:spcPts val="0"/>
              </a:spcAft>
              <a:buClr>
                <a:schemeClr val="accent3"/>
              </a:buClr>
              <a:buFont typeface="Wingdings 2"/>
              <a:buChar char=""/>
              <a:defRPr/>
            </a:pPr>
            <a:r>
              <a:rPr lang="en-AU" sz="2400" b="1" dirty="0" smtClean="0"/>
              <a:t>Forensic Mental Health</a:t>
            </a:r>
          </a:p>
          <a:p>
            <a:pPr marL="274320" indent="-274320" fontAlgn="auto">
              <a:spcAft>
                <a:spcPts val="0"/>
              </a:spcAft>
              <a:buClr>
                <a:schemeClr val="accent3"/>
              </a:buClr>
              <a:buFont typeface="Wingdings 2"/>
              <a:buChar char=""/>
              <a:defRPr/>
            </a:pPr>
            <a:r>
              <a:rPr lang="en-AU" sz="2400" b="1" dirty="0" smtClean="0"/>
              <a:t>Mental Health</a:t>
            </a:r>
          </a:p>
          <a:p>
            <a:pPr marL="274320" indent="-274320" fontAlgn="auto">
              <a:spcAft>
                <a:spcPts val="0"/>
              </a:spcAft>
              <a:buClr>
                <a:schemeClr val="accent3"/>
              </a:buClr>
              <a:buFont typeface="Wingdings 2"/>
              <a:buChar char=""/>
              <a:defRPr/>
            </a:pPr>
            <a:r>
              <a:rPr lang="en-AU" sz="2400" b="1" dirty="0" smtClean="0"/>
              <a:t>Disability</a:t>
            </a:r>
          </a:p>
          <a:p>
            <a:pPr marL="274320" indent="-274320" fontAlgn="auto">
              <a:spcAft>
                <a:spcPts val="0"/>
              </a:spcAft>
              <a:buClr>
                <a:schemeClr val="accent3"/>
              </a:buClr>
              <a:buFont typeface="Wingdings 2"/>
              <a:buChar char=""/>
              <a:defRPr/>
            </a:pPr>
            <a:r>
              <a:rPr lang="en-AU" sz="2400" b="1" dirty="0" smtClean="0"/>
              <a:t>Health</a:t>
            </a:r>
            <a:endParaRPr lang="en-AU" b="1" dirty="0" smtClean="0">
              <a:solidFill>
                <a:srgbClr val="0070C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8720"/>
            <a:ext cx="8075240" cy="4464496"/>
          </a:xfrm>
        </p:spPr>
        <p:txBody>
          <a:bodyPr/>
          <a:lstStyle/>
          <a:p>
            <a:pPr algn="ctr"/>
            <a:r>
              <a:rPr lang="en-US" b="1" dirty="0" smtClean="0">
                <a:effectLst>
                  <a:outerShdw blurRad="38100" dist="38100" dir="2700000" algn="tl">
                    <a:srgbClr val="000000">
                      <a:alpha val="43137"/>
                    </a:srgbClr>
                  </a:outerShdw>
                </a:effectLst>
              </a:rPr>
              <a:t>Assessment, </a:t>
            </a:r>
            <a:br>
              <a:rPr lang="en-US" b="1" dirty="0" smtClean="0">
                <a:effectLst>
                  <a:outerShdw blurRad="38100" dist="38100" dir="2700000" algn="tl">
                    <a:srgbClr val="000000">
                      <a:alpha val="43137"/>
                    </a:srgbClr>
                  </a:outerShdw>
                </a:effectLst>
              </a:rPr>
            </a:br>
            <a:r>
              <a:rPr lang="en-US" b="1" dirty="0" smtClean="0">
                <a:effectLst>
                  <a:outerShdw blurRad="38100" dist="38100" dir="2700000" algn="tl">
                    <a:srgbClr val="000000">
                      <a:alpha val="43137"/>
                    </a:srgbClr>
                  </a:outerShdw>
                </a:effectLst>
              </a:rPr>
              <a:t>Intervention </a:t>
            </a:r>
            <a:br>
              <a:rPr lang="en-US" b="1" dirty="0" smtClean="0">
                <a:effectLst>
                  <a:outerShdw blurRad="38100" dist="38100" dir="2700000" algn="tl">
                    <a:srgbClr val="000000">
                      <a:alpha val="43137"/>
                    </a:srgbClr>
                  </a:outerShdw>
                </a:effectLst>
              </a:rPr>
            </a:br>
            <a:r>
              <a:rPr lang="en-US" b="1" dirty="0" smtClean="0">
                <a:effectLst>
                  <a:outerShdw blurRad="38100" dist="38100" dir="2700000" algn="tl">
                    <a:srgbClr val="000000">
                      <a:alpha val="43137"/>
                    </a:srgbClr>
                  </a:outerShdw>
                </a:effectLst>
              </a:rPr>
              <a:t>&amp; </a:t>
            </a:r>
            <a:br>
              <a:rPr lang="en-US" b="1" dirty="0" smtClean="0">
                <a:effectLst>
                  <a:outerShdw blurRad="38100" dist="38100" dir="2700000" algn="tl">
                    <a:srgbClr val="000000">
                      <a:alpha val="43137"/>
                    </a:srgbClr>
                  </a:outerShdw>
                </a:effectLst>
              </a:rPr>
            </a:br>
            <a:r>
              <a:rPr lang="en-US" b="1" dirty="0" smtClean="0">
                <a:effectLst>
                  <a:outerShdw blurRad="38100" dist="38100" dir="2700000" algn="tl">
                    <a:srgbClr val="000000">
                      <a:alpha val="43137"/>
                    </a:srgbClr>
                  </a:outerShdw>
                </a:effectLst>
              </a:rPr>
              <a:t>(Risk) Management Skills Required</a:t>
            </a:r>
            <a:endParaRPr lang="en-A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763" y="900683"/>
            <a:ext cx="8362950" cy="800125"/>
          </a:xfrm>
        </p:spPr>
        <p:txBody>
          <a:bodyPr>
            <a:noAutofit/>
          </a:bodyPr>
          <a:lstStyle/>
          <a:p>
            <a:pPr fontAlgn="auto">
              <a:spcAft>
                <a:spcPts val="0"/>
              </a:spcAft>
              <a:defRPr/>
            </a:pPr>
            <a:r>
              <a:rPr lang="en-AU" b="1" cap="small" dirty="0" smtClean="0">
                <a:effectLst>
                  <a:outerShdw blurRad="38100" dist="38100" dir="2700000" algn="tl">
                    <a:srgbClr val="000000">
                      <a:alpha val="43137"/>
                    </a:srgbClr>
                  </a:outerShdw>
                </a:effectLst>
              </a:rPr>
              <a:t>Case Two: background</a:t>
            </a:r>
            <a:endParaRPr lang="en-AU" b="1" cap="small"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39552" y="2132856"/>
            <a:ext cx="7848872" cy="4392488"/>
          </a:xfrm>
        </p:spPr>
        <p:txBody>
          <a:bodyPr>
            <a:noAutofit/>
          </a:bodyPr>
          <a:lstStyle/>
          <a:p>
            <a:pPr marL="274320" indent="-274320" fontAlgn="auto">
              <a:spcAft>
                <a:spcPts val="0"/>
              </a:spcAft>
              <a:buClr>
                <a:schemeClr val="accent3"/>
              </a:buClr>
              <a:buFont typeface="Wingdings 2"/>
              <a:buChar char=""/>
              <a:defRPr/>
            </a:pPr>
            <a:endParaRPr lang="en-AU" sz="2400" b="1" dirty="0" smtClean="0"/>
          </a:p>
          <a:p>
            <a:pPr marL="274320" indent="-274320" fontAlgn="auto">
              <a:spcAft>
                <a:spcPts val="0"/>
              </a:spcAft>
              <a:buClr>
                <a:schemeClr val="accent3"/>
              </a:buClr>
              <a:buFont typeface="Wingdings 2"/>
              <a:buChar char=""/>
              <a:defRPr/>
            </a:pPr>
            <a:r>
              <a:rPr lang="en-AU" sz="2400" b="1" dirty="0" smtClean="0"/>
              <a:t>Location:</a:t>
            </a:r>
          </a:p>
          <a:p>
            <a:pPr marL="366713" lvl="1" indent="0" fontAlgn="auto">
              <a:spcAft>
                <a:spcPts val="0"/>
              </a:spcAft>
              <a:buClr>
                <a:schemeClr val="accent3"/>
              </a:buClr>
              <a:buNone/>
              <a:defRPr/>
            </a:pPr>
            <a:r>
              <a:rPr lang="en-AU" sz="2200" dirty="0" smtClean="0"/>
              <a:t>Aged </a:t>
            </a:r>
            <a:r>
              <a:rPr lang="en-AU" sz="2200" dirty="0"/>
              <a:t>persons complex of 15 </a:t>
            </a:r>
            <a:r>
              <a:rPr lang="en-AU" sz="2200" dirty="0" smtClean="0"/>
              <a:t>properties Housing ACT are receiving numerous complaints from tenants. Housing ACT is obligated to follow up with each compliant. The complaints are about issues that have occurred over years and the conflict is entrenched.</a:t>
            </a:r>
          </a:p>
        </p:txBody>
      </p:sp>
    </p:spTree>
    <p:extLst>
      <p:ext uri="{BB962C8B-B14F-4D97-AF65-F5344CB8AC3E}">
        <p14:creationId xmlns:p14="http://schemas.microsoft.com/office/powerpoint/2010/main" val="87473851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763" y="900683"/>
            <a:ext cx="8362950" cy="800125"/>
          </a:xfrm>
        </p:spPr>
        <p:txBody>
          <a:bodyPr>
            <a:noAutofit/>
          </a:bodyPr>
          <a:lstStyle/>
          <a:p>
            <a:pPr fontAlgn="auto">
              <a:spcAft>
                <a:spcPts val="0"/>
              </a:spcAft>
              <a:defRPr/>
            </a:pPr>
            <a:r>
              <a:rPr lang="en-AU" b="1" cap="small" dirty="0" smtClean="0">
                <a:effectLst>
                  <a:outerShdw blurRad="38100" dist="38100" dir="2700000" algn="tl">
                    <a:srgbClr val="000000">
                      <a:alpha val="43137"/>
                    </a:srgbClr>
                  </a:outerShdw>
                </a:effectLst>
              </a:rPr>
              <a:t>Case Two: background</a:t>
            </a:r>
            <a:endParaRPr lang="en-AU" b="1" cap="small"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39552" y="1916832"/>
            <a:ext cx="8208912" cy="4392488"/>
          </a:xfrm>
        </p:spPr>
        <p:txBody>
          <a:bodyPr>
            <a:noAutofit/>
          </a:bodyPr>
          <a:lstStyle/>
          <a:p>
            <a:r>
              <a:rPr lang="en-AU" sz="2400" b="1" dirty="0" smtClean="0"/>
              <a:t>Tenants involved with Housing ACT</a:t>
            </a:r>
            <a:r>
              <a:rPr lang="en-AU" sz="2400" dirty="0" smtClean="0"/>
              <a:t>:</a:t>
            </a:r>
          </a:p>
          <a:p>
            <a:pPr lvl="1"/>
            <a:r>
              <a:rPr lang="en-AU" sz="2200" dirty="0" smtClean="0"/>
              <a:t>Up to 4 different tenancies involved with the issues</a:t>
            </a:r>
          </a:p>
          <a:p>
            <a:pPr lvl="1"/>
            <a:r>
              <a:rPr lang="en-AU" sz="2200" dirty="0" smtClean="0"/>
              <a:t>Over the years some have ‘taken sides’ and others have drifted in and out of the conflict. </a:t>
            </a:r>
          </a:p>
          <a:p>
            <a:pPr lvl="1"/>
            <a:r>
              <a:rPr lang="en-AU" sz="2200" dirty="0" smtClean="0"/>
              <a:t>All tenancies in the complex are impacted by the conflict.</a:t>
            </a:r>
          </a:p>
          <a:p>
            <a:pPr lvl="1"/>
            <a:r>
              <a:rPr lang="en-AU" sz="2200" dirty="0" smtClean="0"/>
              <a:t>The clients are aged and have different levels of disability and communication issues. </a:t>
            </a:r>
          </a:p>
          <a:p>
            <a:pPr lvl="1"/>
            <a:r>
              <a:rPr lang="en-AU" sz="2200" dirty="0" smtClean="0"/>
              <a:t>Some clients are not engaged with support services and have isolated themselves from their family and community.</a:t>
            </a:r>
          </a:p>
          <a:p>
            <a:pPr lvl="1"/>
            <a:r>
              <a:rPr lang="en-AU" sz="2200" dirty="0" smtClean="0"/>
              <a:t>Some residents are supported by their family, whom are also getting involved by trying to ‘protect’ their family member. </a:t>
            </a:r>
            <a:endParaRPr lang="en-AU" sz="2200" dirty="0"/>
          </a:p>
        </p:txBody>
      </p:sp>
    </p:spTree>
    <p:extLst>
      <p:ext uri="{BB962C8B-B14F-4D97-AF65-F5344CB8AC3E}">
        <p14:creationId xmlns:p14="http://schemas.microsoft.com/office/powerpoint/2010/main" val="3988874689"/>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7526</TotalTime>
  <Words>929</Words>
  <Application>Microsoft Macintosh PowerPoint</Application>
  <PresentationFormat>On-screen Show (4:3)</PresentationFormat>
  <Paragraphs>131</Paragraphs>
  <Slides>15</Slides>
  <Notes>8</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Flow</vt:lpstr>
      <vt:lpstr>Complex Cases  Where Do We Start</vt:lpstr>
      <vt:lpstr>Case One: background</vt:lpstr>
      <vt:lpstr>Case One: Incident</vt:lpstr>
      <vt:lpstr>Case One: Event triggers</vt:lpstr>
      <vt:lpstr>Case One: Issues</vt:lpstr>
      <vt:lpstr>Frame Works For Consideration</vt:lpstr>
      <vt:lpstr>Assessment,  Intervention  &amp;  (Risk) Management Skills Required</vt:lpstr>
      <vt:lpstr>Case Two: background</vt:lpstr>
      <vt:lpstr>Case Two: background</vt:lpstr>
      <vt:lpstr>Case Two: Incident</vt:lpstr>
      <vt:lpstr>Case One: Event triggers</vt:lpstr>
      <vt:lpstr>Case Two: Issues</vt:lpstr>
      <vt:lpstr>Staff Wellbeing</vt:lpstr>
      <vt:lpstr>Contact Details</vt:lpstr>
      <vt:lpstr>Engagement Strategies/Traps</vt:lpstr>
    </vt:vector>
  </TitlesOfParts>
  <Manager/>
  <Company>Psychs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Dr. Gee</dc:creator>
  <cp:keywords/>
  <dc:description/>
  <cp:lastModifiedBy>Dion Gee</cp:lastModifiedBy>
  <cp:revision>858</cp:revision>
  <cp:lastPrinted>1601-01-01T00:00:00Z</cp:lastPrinted>
  <dcterms:created xsi:type="dcterms:W3CDTF">2013-02-21T00:57:05Z</dcterms:created>
  <dcterms:modified xsi:type="dcterms:W3CDTF">2015-03-27T01:14:07Z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TC102037561033</vt:lpwstr>
  </property>
</Properties>
</file>