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4"/>
  </p:notesMasterIdLst>
  <p:handoutMasterIdLst>
    <p:handoutMasterId r:id="rId35"/>
  </p:handoutMasterIdLst>
  <p:sldIdLst>
    <p:sldId id="256" r:id="rId2"/>
    <p:sldId id="258" r:id="rId3"/>
    <p:sldId id="259" r:id="rId4"/>
    <p:sldId id="265" r:id="rId5"/>
    <p:sldId id="296" r:id="rId6"/>
    <p:sldId id="270" r:id="rId7"/>
    <p:sldId id="297" r:id="rId8"/>
    <p:sldId id="273" r:id="rId9"/>
    <p:sldId id="299" r:id="rId10"/>
    <p:sldId id="298" r:id="rId11"/>
    <p:sldId id="309" r:id="rId12"/>
    <p:sldId id="313" r:id="rId13"/>
    <p:sldId id="301" r:id="rId14"/>
    <p:sldId id="300" r:id="rId15"/>
    <p:sldId id="310" r:id="rId16"/>
    <p:sldId id="303" r:id="rId17"/>
    <p:sldId id="304" r:id="rId18"/>
    <p:sldId id="305" r:id="rId19"/>
    <p:sldId id="306" r:id="rId20"/>
    <p:sldId id="307" r:id="rId21"/>
    <p:sldId id="308" r:id="rId22"/>
    <p:sldId id="268" r:id="rId23"/>
    <p:sldId id="276" r:id="rId24"/>
    <p:sldId id="277" r:id="rId25"/>
    <p:sldId id="278" r:id="rId26"/>
    <p:sldId id="279" r:id="rId27"/>
    <p:sldId id="257" r:id="rId28"/>
    <p:sldId id="264" r:id="rId29"/>
    <p:sldId id="263" r:id="rId30"/>
    <p:sldId id="261" r:id="rId31"/>
    <p:sldId id="289" r:id="rId32"/>
    <p:sldId id="290" r:id="rId33"/>
  </p:sldIdLst>
  <p:sldSz cx="9144000" cy="6858000" type="screen4x3"/>
  <p:notesSz cx="6669088" cy="9926638"/>
  <p:defaultTextStyle>
    <a:defPPr>
      <a:defRPr lang="en-A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FFCC"/>
    <a:srgbClr val="00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68779" autoAdjust="0"/>
  </p:normalViewPr>
  <p:slideViewPr>
    <p:cSldViewPr>
      <p:cViewPr varScale="1">
        <p:scale>
          <a:sx n="73" d="100"/>
          <a:sy n="73" d="100"/>
        </p:scale>
        <p:origin x="-948" y="-10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notesViewPr>
    <p:cSldViewPr>
      <p:cViewPr varScale="1">
        <p:scale>
          <a:sx n="76" d="100"/>
          <a:sy n="76" d="100"/>
        </p:scale>
        <p:origin x="-2112" y="-114"/>
      </p:cViewPr>
      <p:guideLst>
        <p:guide orient="horz" pos="3126"/>
        <p:guide pos="210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5300"/>
          </a:xfrm>
          <a:prstGeom prst="rect">
            <a:avLst/>
          </a:prstGeom>
        </p:spPr>
        <p:txBody>
          <a:bodyPr vert="horz" lIns="87545" tIns="43772" rIns="87545" bIns="43772" rtlCol="0"/>
          <a:lstStyle>
            <a:lvl1pPr algn="l">
              <a:defRPr sz="1100"/>
            </a:lvl1pPr>
          </a:lstStyle>
          <a:p>
            <a:pPr>
              <a:defRPr/>
            </a:pPr>
            <a:endParaRPr lang="en-AU"/>
          </a:p>
        </p:txBody>
      </p:sp>
      <p:sp>
        <p:nvSpPr>
          <p:cNvPr id="3" name="Date Placeholder 2"/>
          <p:cNvSpPr>
            <a:spLocks noGrp="1"/>
          </p:cNvSpPr>
          <p:nvPr>
            <p:ph type="dt" sz="quarter" idx="1"/>
          </p:nvPr>
        </p:nvSpPr>
        <p:spPr>
          <a:xfrm>
            <a:off x="3778250" y="0"/>
            <a:ext cx="2889250" cy="495300"/>
          </a:xfrm>
          <a:prstGeom prst="rect">
            <a:avLst/>
          </a:prstGeom>
        </p:spPr>
        <p:txBody>
          <a:bodyPr vert="horz" lIns="87545" tIns="43772" rIns="87545" bIns="43772" rtlCol="0"/>
          <a:lstStyle>
            <a:lvl1pPr algn="r">
              <a:defRPr sz="1100"/>
            </a:lvl1pPr>
          </a:lstStyle>
          <a:p>
            <a:pPr>
              <a:defRPr/>
            </a:pPr>
            <a:fld id="{789847CE-56A6-408F-ACCF-9C3428B9B1E6}" type="datetimeFigureOut">
              <a:rPr lang="en-AU"/>
              <a:pPr>
                <a:defRPr/>
              </a:pPr>
              <a:t>13/01/2015</a:t>
            </a:fld>
            <a:endParaRPr lang="en-AU"/>
          </a:p>
        </p:txBody>
      </p:sp>
      <p:sp>
        <p:nvSpPr>
          <p:cNvPr id="4" name="Footer Placeholder 3"/>
          <p:cNvSpPr>
            <a:spLocks noGrp="1"/>
          </p:cNvSpPr>
          <p:nvPr>
            <p:ph type="ftr" sz="quarter" idx="2"/>
          </p:nvPr>
        </p:nvSpPr>
        <p:spPr>
          <a:xfrm>
            <a:off x="0" y="9429750"/>
            <a:ext cx="2890838" cy="495300"/>
          </a:xfrm>
          <a:prstGeom prst="rect">
            <a:avLst/>
          </a:prstGeom>
        </p:spPr>
        <p:txBody>
          <a:bodyPr vert="horz" lIns="87545" tIns="43772" rIns="87545" bIns="43772" rtlCol="0" anchor="b"/>
          <a:lstStyle>
            <a:lvl1pPr algn="l">
              <a:defRPr sz="1100"/>
            </a:lvl1pPr>
          </a:lstStyle>
          <a:p>
            <a:pPr>
              <a:defRPr/>
            </a:pPr>
            <a:endParaRPr lang="en-AU"/>
          </a:p>
        </p:txBody>
      </p:sp>
      <p:sp>
        <p:nvSpPr>
          <p:cNvPr id="5" name="Slide Number Placeholder 4"/>
          <p:cNvSpPr>
            <a:spLocks noGrp="1"/>
          </p:cNvSpPr>
          <p:nvPr>
            <p:ph type="sldNum" sz="quarter" idx="3"/>
          </p:nvPr>
        </p:nvSpPr>
        <p:spPr>
          <a:xfrm>
            <a:off x="3778250" y="9429750"/>
            <a:ext cx="2889250" cy="495300"/>
          </a:xfrm>
          <a:prstGeom prst="rect">
            <a:avLst/>
          </a:prstGeom>
        </p:spPr>
        <p:txBody>
          <a:bodyPr vert="horz" lIns="87545" tIns="43772" rIns="87545" bIns="43772" rtlCol="0" anchor="b"/>
          <a:lstStyle>
            <a:lvl1pPr algn="r">
              <a:defRPr sz="1100"/>
            </a:lvl1pPr>
          </a:lstStyle>
          <a:p>
            <a:pPr>
              <a:defRPr/>
            </a:pPr>
            <a:fld id="{DD2D7359-11C7-409C-BBE5-63ACC50DB250}" type="slidenum">
              <a:rPr lang="en-AU"/>
              <a:pPr>
                <a:defRPr/>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838" cy="495300"/>
          </a:xfrm>
          <a:prstGeom prst="rect">
            <a:avLst/>
          </a:prstGeom>
        </p:spPr>
        <p:txBody>
          <a:bodyPr vert="horz" lIns="94829" tIns="47414" rIns="94829" bIns="47414" rtlCol="0"/>
          <a:lstStyle>
            <a:lvl1pPr algn="l" eaLnBrk="0" hangingPunct="0">
              <a:defRPr sz="1200">
                <a:latin typeface="Tahoma" charset="0"/>
              </a:defRPr>
            </a:lvl1pPr>
          </a:lstStyle>
          <a:p>
            <a:pPr>
              <a:defRPr/>
            </a:pPr>
            <a:endParaRPr lang="en-AU"/>
          </a:p>
        </p:txBody>
      </p:sp>
      <p:sp>
        <p:nvSpPr>
          <p:cNvPr id="3" name="Date Placeholder 2"/>
          <p:cNvSpPr>
            <a:spLocks noGrp="1"/>
          </p:cNvSpPr>
          <p:nvPr>
            <p:ph type="dt" idx="1"/>
          </p:nvPr>
        </p:nvSpPr>
        <p:spPr>
          <a:xfrm>
            <a:off x="3778250" y="0"/>
            <a:ext cx="2889250" cy="495300"/>
          </a:xfrm>
          <a:prstGeom prst="rect">
            <a:avLst/>
          </a:prstGeom>
        </p:spPr>
        <p:txBody>
          <a:bodyPr vert="horz" lIns="94829" tIns="47414" rIns="94829" bIns="47414" rtlCol="0"/>
          <a:lstStyle>
            <a:lvl1pPr algn="r" eaLnBrk="0" hangingPunct="0">
              <a:defRPr sz="1200">
                <a:latin typeface="Tahoma" charset="0"/>
              </a:defRPr>
            </a:lvl1pPr>
          </a:lstStyle>
          <a:p>
            <a:pPr>
              <a:defRPr/>
            </a:pPr>
            <a:fld id="{067DE902-2D8F-46FC-B5A7-BAB6DA106163}" type="datetimeFigureOut">
              <a:rPr lang="en-AU"/>
              <a:pPr>
                <a:defRPr/>
              </a:pPr>
              <a:t>13/01/2015</a:t>
            </a:fld>
            <a:endParaRPr lang="en-AU"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4829" tIns="47414" rIns="94829" bIns="47414" rtlCol="0" anchor="ctr"/>
          <a:lstStyle/>
          <a:p>
            <a:pPr lvl="0"/>
            <a:endParaRPr lang="en-AU" noProof="0" dirty="0" smtClean="0"/>
          </a:p>
        </p:txBody>
      </p:sp>
      <p:sp>
        <p:nvSpPr>
          <p:cNvPr id="5" name="Notes Placeholder 4"/>
          <p:cNvSpPr>
            <a:spLocks noGrp="1"/>
          </p:cNvSpPr>
          <p:nvPr>
            <p:ph type="body" sz="quarter" idx="3"/>
          </p:nvPr>
        </p:nvSpPr>
        <p:spPr>
          <a:xfrm>
            <a:off x="666750" y="4714875"/>
            <a:ext cx="5335588" cy="4467225"/>
          </a:xfrm>
          <a:prstGeom prst="rect">
            <a:avLst/>
          </a:prstGeom>
        </p:spPr>
        <p:txBody>
          <a:bodyPr vert="horz" lIns="94829" tIns="47414" rIns="94829" bIns="4741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AU" noProof="0" smtClean="0"/>
          </a:p>
        </p:txBody>
      </p:sp>
      <p:sp>
        <p:nvSpPr>
          <p:cNvPr id="6" name="Footer Placeholder 5"/>
          <p:cNvSpPr>
            <a:spLocks noGrp="1"/>
          </p:cNvSpPr>
          <p:nvPr>
            <p:ph type="ftr" sz="quarter" idx="4"/>
          </p:nvPr>
        </p:nvSpPr>
        <p:spPr>
          <a:xfrm>
            <a:off x="0" y="9429750"/>
            <a:ext cx="2890838" cy="495300"/>
          </a:xfrm>
          <a:prstGeom prst="rect">
            <a:avLst/>
          </a:prstGeom>
        </p:spPr>
        <p:txBody>
          <a:bodyPr vert="horz" lIns="94829" tIns="47414" rIns="94829" bIns="47414" rtlCol="0" anchor="b"/>
          <a:lstStyle>
            <a:lvl1pPr algn="l" eaLnBrk="0" hangingPunct="0">
              <a:defRPr sz="1200">
                <a:latin typeface="Tahoma" charset="0"/>
              </a:defRPr>
            </a:lvl1pPr>
          </a:lstStyle>
          <a:p>
            <a:pPr>
              <a:defRPr/>
            </a:pPr>
            <a:endParaRPr lang="en-AU"/>
          </a:p>
        </p:txBody>
      </p:sp>
      <p:sp>
        <p:nvSpPr>
          <p:cNvPr id="7" name="Slide Number Placeholder 6"/>
          <p:cNvSpPr>
            <a:spLocks noGrp="1"/>
          </p:cNvSpPr>
          <p:nvPr>
            <p:ph type="sldNum" sz="quarter" idx="5"/>
          </p:nvPr>
        </p:nvSpPr>
        <p:spPr>
          <a:xfrm>
            <a:off x="3778250" y="9429750"/>
            <a:ext cx="2889250" cy="495300"/>
          </a:xfrm>
          <a:prstGeom prst="rect">
            <a:avLst/>
          </a:prstGeom>
        </p:spPr>
        <p:txBody>
          <a:bodyPr vert="horz" lIns="94829" tIns="47414" rIns="94829" bIns="47414" rtlCol="0" anchor="b"/>
          <a:lstStyle>
            <a:lvl1pPr algn="r" eaLnBrk="0" hangingPunct="0">
              <a:defRPr sz="1200">
                <a:latin typeface="Tahoma" charset="0"/>
              </a:defRPr>
            </a:lvl1pPr>
          </a:lstStyle>
          <a:p>
            <a:pPr>
              <a:defRPr/>
            </a:pPr>
            <a:fld id="{444077B7-AC06-4126-BB9B-10C83C9E9EAA}" type="slidenum">
              <a:rPr lang="en-AU"/>
              <a:pPr>
                <a:defRPr/>
              </a:pPr>
              <a:t>‹#›</a:t>
            </a:fld>
            <a:endParaRPr lang="en-AU"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150A8F-2E98-455F-893C-84D6D9FE9ED5}" type="slidenum">
              <a:rPr lang="en-AU" altLang="en-US" smtClean="0">
                <a:latin typeface="Tahoma" pitchFamily="34" charset="0"/>
              </a:rPr>
              <a:pPr/>
              <a:t>1</a:t>
            </a:fld>
            <a:endParaRPr lang="en-AU" altLang="en-US" smtClean="0">
              <a:latin typeface="Tahoma"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666750" y="4714875"/>
            <a:ext cx="5335588" cy="4784725"/>
          </a:xfrm>
        </p:spPr>
        <p:txBody>
          <a:bodyPr>
            <a:normAutofit fontScale="25000" lnSpcReduction="20000"/>
          </a:bodyPr>
          <a:lstStyle/>
          <a:p>
            <a:pPr marL="218862" indent="-218862">
              <a:defRPr/>
            </a:pPr>
            <a:r>
              <a:rPr lang="en-AU" sz="4800" dirty="0" smtClean="0"/>
              <a:t>1) Recent contention that custodial mental healthcare lacks clinical breadth (Gee &amp; Ogloff, 2014).</a:t>
            </a:r>
          </a:p>
          <a:p>
            <a:pPr marL="218862" indent="-218862">
              <a:defRPr/>
            </a:pPr>
            <a:endParaRPr lang="en-AU" sz="4800" dirty="0" smtClean="0"/>
          </a:p>
          <a:p>
            <a:pPr marL="218862" indent="-218862">
              <a:defRPr/>
            </a:pPr>
            <a:r>
              <a:rPr lang="en-AU" sz="4800" dirty="0" smtClean="0"/>
              <a:t>2) Mirrors mental healthcare services provided by public mental health, </a:t>
            </a:r>
          </a:p>
          <a:p>
            <a:pPr marL="218862" indent="-218862">
              <a:defRPr/>
            </a:pPr>
            <a:r>
              <a:rPr lang="en-AU" sz="4800" dirty="0" smtClean="0"/>
              <a:t>		Virtually all inpatient beds occupied with schizophrenia/serious bipolar illnesses (Short, Thomas, </a:t>
            </a:r>
            <a:r>
              <a:rPr lang="en-AU" sz="4800" dirty="0" err="1" smtClean="0"/>
              <a:t>Luebbers</a:t>
            </a:r>
            <a:r>
              <a:rPr lang="en-AU" sz="4800" dirty="0" smtClean="0"/>
              <a:t>, Ogloff &amp; Mullen, 2010).</a:t>
            </a:r>
          </a:p>
          <a:p>
            <a:pPr marL="218862" indent="-218862">
              <a:defRPr/>
            </a:pPr>
            <a:endParaRPr lang="en-AU" sz="4800" dirty="0" smtClean="0"/>
          </a:p>
          <a:p>
            <a:pPr marL="218862" indent="-218862">
              <a:defRPr/>
            </a:pPr>
            <a:r>
              <a:rPr lang="en-AU" sz="4800" dirty="0" smtClean="0"/>
              <a:t>3) Constriction in custodial mental healthcare provision is evidenced in</a:t>
            </a:r>
          </a:p>
          <a:p>
            <a:pPr marL="218862" indent="-218862">
              <a:defRPr/>
            </a:pPr>
            <a:r>
              <a:rPr lang="en-AU" sz="4800" dirty="0" smtClean="0"/>
              <a:t>		</a:t>
            </a:r>
          </a:p>
          <a:p>
            <a:pPr marL="218862" indent="-218862">
              <a:defRPr/>
            </a:pPr>
            <a:r>
              <a:rPr lang="en-AU" sz="4800" dirty="0" smtClean="0"/>
              <a:t>Low identification rates of mental health pathology outside of major mental illness (namely, Psychosis and Major Mood Disorders),</a:t>
            </a:r>
          </a:p>
          <a:p>
            <a:pPr marL="218862" indent="-218862">
              <a:defRPr/>
            </a:pPr>
            <a:r>
              <a:rPr lang="en-AU" sz="4800" dirty="0" smtClean="0"/>
              <a:t>		</a:t>
            </a:r>
          </a:p>
          <a:p>
            <a:pPr marL="218862" indent="-218862">
              <a:defRPr/>
            </a:pPr>
            <a:r>
              <a:rPr lang="en-AU" sz="4800" dirty="0" smtClean="0"/>
              <a:t>Rigid adherence to a medical model of mental illness</a:t>
            </a:r>
          </a:p>
          <a:p>
            <a:pPr marL="218862" indent="-218862">
              <a:defRPr/>
            </a:pPr>
            <a:r>
              <a:rPr lang="en-AU" sz="4800" dirty="0" smtClean="0"/>
              <a:t>		</a:t>
            </a:r>
          </a:p>
          <a:p>
            <a:pPr marL="218862" indent="-218862">
              <a:defRPr/>
            </a:pPr>
            <a:r>
              <a:rPr lang="en-AU" sz="4800" dirty="0" smtClean="0"/>
              <a:t>‘Sluggish’ uptake of the Courts position in relation to custodial mental health concerns (see </a:t>
            </a:r>
            <a:r>
              <a:rPr lang="en-AU" sz="4800" i="1" dirty="0" smtClean="0"/>
              <a:t>R v Verdins, Buckley &amp; Vo, 2007)</a:t>
            </a:r>
            <a:r>
              <a:rPr lang="en-AU" sz="4800" dirty="0" smtClean="0"/>
              <a:t>.</a:t>
            </a:r>
          </a:p>
          <a:p>
            <a:pPr marL="218862" indent="-218862">
              <a:defRPr/>
            </a:pPr>
            <a:endParaRPr lang="en-AU" sz="4800" dirty="0" smtClean="0"/>
          </a:p>
          <a:p>
            <a:pPr marL="218862" indent="-218862">
              <a:defRPr/>
            </a:pPr>
            <a:r>
              <a:rPr lang="en-AU" sz="4800" dirty="0" smtClean="0"/>
              <a:t>Mismatched community equivalence – Mental health issues access care via Medicare’s ‘Better Access to Mental Healthcare Initiative’</a:t>
            </a:r>
          </a:p>
          <a:p>
            <a:pPr marL="218862" indent="-218862">
              <a:defRPr/>
            </a:pPr>
            <a:r>
              <a:rPr lang="en-AU" sz="4800" dirty="0" smtClean="0"/>
              <a:t>  	GP services are available in prison, Possible to have contact with Psychiatric services (psychiatrists and psychiatric nurses) in several prisons, </a:t>
            </a:r>
          </a:p>
          <a:p>
            <a:pPr marL="218862" indent="-218862">
              <a:defRPr/>
            </a:pPr>
            <a:endParaRPr lang="en-AU" sz="4800" dirty="0" smtClean="0"/>
          </a:p>
          <a:p>
            <a:pPr>
              <a:defRPr/>
            </a:pPr>
            <a:r>
              <a:rPr lang="en-AU" sz="4800" dirty="0" smtClean="0"/>
              <a:t>4) True proportion of prisoners experiencing ‘mental health issues’ may be significantly under-estimated.</a:t>
            </a:r>
          </a:p>
          <a:p>
            <a:pPr>
              <a:defRPr/>
            </a:pPr>
            <a:r>
              <a:rPr lang="en-AU" sz="4800" dirty="0" smtClean="0"/>
              <a:t>	Particularly if ‘impaired mental functioning’  is used to establish base-rates.</a:t>
            </a:r>
            <a:endParaRPr lang="en-AU" dirty="0"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9637E31-0101-4805-A1F2-EB21A9A05A66}" type="slidenum">
              <a:rPr lang="en-AU" altLang="en-US" smtClean="0">
                <a:latin typeface="Tahoma" pitchFamily="34" charset="0"/>
              </a:rPr>
              <a:pPr/>
              <a:t>10</a:t>
            </a:fld>
            <a:endParaRPr lang="en-AU" altLang="en-US" smtClean="0">
              <a:latin typeface="Tahoma"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85000" lnSpcReduction="20000"/>
          </a:bodyPr>
          <a:lstStyle/>
          <a:p>
            <a:pPr>
              <a:defRPr/>
            </a:pPr>
            <a:r>
              <a:rPr lang="en-AU" altLang="en-US" dirty="0" smtClean="0"/>
              <a:t>1) </a:t>
            </a:r>
            <a:r>
              <a:rPr lang="en-AU" dirty="0" smtClean="0"/>
              <a:t>13 prisoner suicides in the Victorian adult male prison system in the past ten years. </a:t>
            </a:r>
          </a:p>
          <a:p>
            <a:pPr>
              <a:defRPr/>
            </a:pPr>
            <a:r>
              <a:rPr lang="en-AU" dirty="0" smtClean="0"/>
              <a:t>	23% (n=3) seemingly had no identified mental health concerns at the point of death, by the absence of a psychiatric rating</a:t>
            </a:r>
          </a:p>
          <a:p>
            <a:pPr>
              <a:defRPr/>
            </a:pPr>
            <a:r>
              <a:rPr lang="en-AU" dirty="0" smtClean="0"/>
              <a:t>	Majority had major mood disorder (depression) and/or HPD (e.g. anxiety, panic disorder, </a:t>
            </a:r>
            <a:r>
              <a:rPr lang="en-AU" dirty="0" err="1" smtClean="0"/>
              <a:t>PTSD</a:t>
            </a:r>
            <a:r>
              <a:rPr lang="en-AU" dirty="0" smtClean="0"/>
              <a:t>), - often with personality pathology.</a:t>
            </a:r>
          </a:p>
          <a:p>
            <a:pPr>
              <a:defRPr/>
            </a:pPr>
            <a:endParaRPr lang="en-AU" dirty="0" smtClean="0"/>
          </a:p>
          <a:p>
            <a:pPr>
              <a:defRPr/>
            </a:pPr>
            <a:r>
              <a:rPr lang="en-AU" dirty="0" smtClean="0"/>
              <a:t>2) Above data mirror those presented in the findings of a recent Coronial inquest (see Coroner White, 24 January 2014)</a:t>
            </a:r>
          </a:p>
          <a:p>
            <a:pPr>
              <a:defRPr/>
            </a:pPr>
            <a:endParaRPr lang="en-AU" dirty="0" smtClean="0"/>
          </a:p>
          <a:p>
            <a:pPr>
              <a:defRPr/>
            </a:pPr>
            <a:r>
              <a:rPr lang="en-AU" dirty="0" smtClean="0"/>
              <a:t>          Commented on the six most recent custodial suicides. </a:t>
            </a:r>
          </a:p>
          <a:p>
            <a:pPr>
              <a:defRPr/>
            </a:pPr>
            <a:r>
              <a:rPr lang="en-AU" dirty="0" smtClean="0"/>
              <a:t>	</a:t>
            </a:r>
          </a:p>
          <a:p>
            <a:pPr>
              <a:defRPr/>
            </a:pPr>
            <a:r>
              <a:rPr lang="en-AU" dirty="0" smtClean="0"/>
              <a:t>          2 individuals had a P1 psychiatric rating  - ‘Serious psychiatric condition requiring intensive and/or immediate care’</a:t>
            </a:r>
          </a:p>
          <a:p>
            <a:pPr>
              <a:defRPr/>
            </a:pPr>
            <a:r>
              <a:rPr lang="en-AU" dirty="0" smtClean="0"/>
              <a:t>	</a:t>
            </a:r>
          </a:p>
          <a:p>
            <a:pPr>
              <a:defRPr/>
            </a:pPr>
            <a:r>
              <a:rPr lang="en-AU" dirty="0" smtClean="0"/>
              <a:t>          3 individuals had a P2 psychiatric rating  -  ‘Significant ongoing psychiatric condition requiring psychiatric treatment’.</a:t>
            </a:r>
          </a:p>
          <a:p>
            <a:pPr>
              <a:defRPr/>
            </a:pPr>
            <a:r>
              <a:rPr lang="en-AU" dirty="0" smtClean="0"/>
              <a:t>	</a:t>
            </a:r>
          </a:p>
          <a:p>
            <a:pPr>
              <a:defRPr/>
            </a:pPr>
            <a:r>
              <a:rPr lang="en-AU" dirty="0" smtClean="0"/>
              <a:t>         1  individual had no identified psychiatric rating. </a:t>
            </a:r>
          </a:p>
          <a:p>
            <a:pPr>
              <a:defRPr/>
            </a:pPr>
            <a:endParaRPr lang="en-AU" dirty="0" smtClean="0"/>
          </a:p>
          <a:p>
            <a:pPr>
              <a:defRPr/>
            </a:pPr>
            <a:r>
              <a:rPr lang="en-AU" dirty="0" smtClean="0"/>
              <a:t>          Of those five individuals with a psychiatric rating, four had a provisional diagnosis of depression.</a:t>
            </a:r>
          </a:p>
          <a:p>
            <a:pPr>
              <a:defRPr/>
            </a:pPr>
            <a:endParaRPr lang="en-AU" altLang="en-US" dirty="0" smtClean="0"/>
          </a:p>
          <a:p>
            <a:pPr>
              <a:defRPr/>
            </a:pPr>
            <a:r>
              <a:rPr lang="en-AU" altLang="en-US" dirty="0" smtClean="0"/>
              <a:t>3) There is difficulty sourcing accurate system-wide data regarding the management of ‘at risk’ prisoners</a:t>
            </a:r>
          </a:p>
          <a:p>
            <a:pPr>
              <a:defRPr/>
            </a:pPr>
            <a:r>
              <a:rPr lang="en-AU" altLang="en-US" dirty="0" smtClean="0"/>
              <a:t>          Often transitioned back to the MAP’s acute mental health service from other prison locations.</a:t>
            </a:r>
          </a:p>
          <a:p>
            <a:pPr>
              <a:defRPr/>
            </a:pPr>
            <a:r>
              <a:rPr lang="en-AU" altLang="en-US" dirty="0" smtClean="0"/>
              <a:t>           72 hours Muirhead cell  </a:t>
            </a:r>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FA998FD-463F-4343-9C36-FD6C29C2BF45}" type="slidenum">
              <a:rPr lang="en-AU" altLang="en-US" smtClean="0">
                <a:latin typeface="Tahoma" pitchFamily="34" charset="0"/>
              </a:rPr>
              <a:pPr/>
              <a:t>11</a:t>
            </a:fld>
            <a:endParaRPr lang="en-AU" altLang="en-US" smtClean="0">
              <a:latin typeface="Tahoma"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smtClean="0"/>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FC4E43B-DB43-46B8-972E-BEF391A7CF07}" type="slidenum">
              <a:rPr lang="en-AU" altLang="en-US" smtClean="0">
                <a:latin typeface="Tahoma" pitchFamily="34" charset="0"/>
              </a:rPr>
              <a:pPr/>
              <a:t>12</a:t>
            </a:fld>
            <a:endParaRPr lang="en-AU" altLang="en-US" smtClean="0">
              <a:latin typeface="Tahoma"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25000" lnSpcReduction="20000"/>
          </a:bodyPr>
          <a:lstStyle/>
          <a:p>
            <a:pPr>
              <a:defRPr/>
            </a:pPr>
            <a:r>
              <a:rPr lang="en-AU" sz="2500" dirty="0" smtClean="0"/>
              <a:t>An unfortunate by-product of correctional mental health service provision is the tension between custodial risk management, and the clinical management of mental health concerns.     </a:t>
            </a:r>
          </a:p>
          <a:p>
            <a:pPr>
              <a:defRPr/>
            </a:pPr>
            <a:r>
              <a:rPr lang="en-AU" sz="2500" dirty="0" smtClean="0"/>
              <a:t>	</a:t>
            </a:r>
          </a:p>
          <a:p>
            <a:pPr>
              <a:defRPr/>
            </a:pPr>
            <a:r>
              <a:rPr lang="en-AU" sz="2500" dirty="0" smtClean="0"/>
              <a:t>	Seclusion – risk seemingly pose to themselves - resulting in seclusion within an Observation Cell</a:t>
            </a:r>
          </a:p>
          <a:p>
            <a:pPr>
              <a:defRPr/>
            </a:pPr>
            <a:r>
              <a:rPr lang="en-AU" sz="2500" dirty="0" smtClean="0"/>
              <a:t> 	</a:t>
            </a:r>
          </a:p>
          <a:p>
            <a:pPr>
              <a:defRPr/>
            </a:pPr>
            <a:r>
              <a:rPr lang="en-AU" sz="2500" dirty="0" smtClean="0"/>
              <a:t>	Widely</a:t>
            </a:r>
            <a:r>
              <a:rPr lang="en-AU" altLang="en-US" sz="2500" dirty="0" smtClean="0"/>
              <a:t> utilised in Victoria, despite counterintuitive effects (increasing mental instability, slowing mental health recovery).  </a:t>
            </a:r>
          </a:p>
          <a:p>
            <a:pPr>
              <a:defRPr/>
            </a:pPr>
            <a:endParaRPr lang="en-AU" altLang="en-US" sz="2500" dirty="0" smtClean="0"/>
          </a:p>
          <a:p>
            <a:pPr>
              <a:defRPr/>
            </a:pPr>
            <a:r>
              <a:rPr lang="en-AU" altLang="en-US" sz="2500" dirty="0" smtClean="0"/>
              <a:t>Sourcing cross-system data on the use of seclusion is difficult </a:t>
            </a:r>
          </a:p>
          <a:p>
            <a:pPr>
              <a:defRPr/>
            </a:pPr>
            <a:endParaRPr lang="en-AU" altLang="en-US" sz="2500" dirty="0" smtClean="0"/>
          </a:p>
          <a:p>
            <a:pPr>
              <a:defRPr/>
            </a:pPr>
            <a:endParaRPr lang="en-AU" altLang="en-US" sz="2500" dirty="0" smtClean="0"/>
          </a:p>
          <a:p>
            <a:pPr>
              <a:defRPr/>
            </a:pPr>
            <a:r>
              <a:rPr lang="en-AU" altLang="en-US" sz="2500" dirty="0" smtClean="0"/>
              <a:t>Available information indicates that, for the first 12 weeks of 2014, </a:t>
            </a:r>
          </a:p>
          <a:p>
            <a:pPr>
              <a:defRPr/>
            </a:pPr>
            <a:endParaRPr lang="en-AU" altLang="en-US" sz="2500" dirty="0" smtClean="0"/>
          </a:p>
          <a:p>
            <a:pPr>
              <a:defRPr/>
            </a:pPr>
            <a:r>
              <a:rPr lang="en-AU" altLang="en-US" sz="2500" dirty="0" smtClean="0"/>
              <a:t>	167 men transitioned through the </a:t>
            </a:r>
            <a:r>
              <a:rPr lang="en-AU" altLang="en-US" sz="2500" dirty="0" err="1" smtClean="0"/>
              <a:t>Muirhead</a:t>
            </a:r>
            <a:r>
              <a:rPr lang="en-AU" altLang="en-US" sz="2500" dirty="0" smtClean="0"/>
              <a:t> Cells at the MAP; - placement duration ranging from one day, to a number of weeks.</a:t>
            </a:r>
          </a:p>
          <a:p>
            <a:pPr>
              <a:defRPr/>
            </a:pPr>
            <a:endParaRPr lang="en-AU" altLang="en-US" sz="2500" dirty="0" smtClean="0"/>
          </a:p>
          <a:p>
            <a:pPr>
              <a:defRPr/>
            </a:pPr>
            <a:r>
              <a:rPr lang="en-AU" altLang="en-US" sz="2500" dirty="0" smtClean="0"/>
              <a:t>	Point of being psychiatrically ‘cleared’ 96% had an identified psychiatric rating (P1, P2, or P3)</a:t>
            </a:r>
          </a:p>
          <a:p>
            <a:pPr>
              <a:defRPr/>
            </a:pPr>
            <a:endParaRPr lang="en-AU" altLang="en-US" sz="2500" dirty="0" smtClean="0"/>
          </a:p>
          <a:p>
            <a:pPr>
              <a:defRPr/>
            </a:pPr>
            <a:r>
              <a:rPr lang="en-AU" altLang="en-US" sz="2500" dirty="0" smtClean="0"/>
              <a:t>	6 individuals had no identified/apparent mental health concerns (as evidenced by the absence of a psychiatric rating).</a:t>
            </a:r>
          </a:p>
          <a:p>
            <a:pPr>
              <a:defRPr/>
            </a:pPr>
            <a:endParaRPr lang="en-AU" altLang="en-US" sz="2500" dirty="0" smtClean="0"/>
          </a:p>
          <a:p>
            <a:pPr>
              <a:defRPr/>
            </a:pPr>
            <a:r>
              <a:rPr lang="en-AU" altLang="en-US" sz="2500" dirty="0" smtClean="0"/>
              <a:t>	</a:t>
            </a:r>
            <a:r>
              <a:rPr lang="en-AU" sz="2500" dirty="0" smtClean="0"/>
              <a:t>53% (n=87) of those cleared from U13 had a P1 psychiatric rating allowing for acute mental health follow-up. </a:t>
            </a:r>
          </a:p>
          <a:p>
            <a:pPr>
              <a:defRPr/>
            </a:pPr>
            <a:r>
              <a:rPr lang="en-AU" altLang="en-US" sz="2500" dirty="0" smtClean="0"/>
              <a:t>		primarily geared toward mental state monitoring and the provision of psychotropic medications.</a:t>
            </a:r>
          </a:p>
          <a:p>
            <a:pPr>
              <a:defRPr/>
            </a:pPr>
            <a:r>
              <a:rPr lang="en-AU" altLang="en-US" sz="2500" dirty="0" smtClean="0"/>
              <a:t>		no identification/intervention to address causal mechanisms underpinning suicidal intent.  </a:t>
            </a:r>
          </a:p>
          <a:p>
            <a:pPr>
              <a:defRPr/>
            </a:pPr>
            <a:endParaRPr lang="en-AU" altLang="en-US" sz="2500" dirty="0" smtClean="0"/>
          </a:p>
          <a:p>
            <a:pPr>
              <a:defRPr/>
            </a:pPr>
            <a:r>
              <a:rPr lang="en-AU" altLang="en-US" sz="2500" dirty="0" smtClean="0"/>
              <a:t>	80 men psychiatrically cleared from Observation Cell had assigned P-rating allowing for transitioned beyond MAP immediately.</a:t>
            </a:r>
          </a:p>
          <a:p>
            <a:pPr>
              <a:defRPr/>
            </a:pPr>
            <a:endParaRPr lang="en-AU" altLang="en-US" sz="2500" dirty="0" smtClean="0"/>
          </a:p>
          <a:p>
            <a:pPr>
              <a:defRPr/>
            </a:pPr>
            <a:endParaRPr lang="en-AU" altLang="en-US" sz="2500" dirty="0" smtClean="0"/>
          </a:p>
          <a:p>
            <a:pPr>
              <a:defRPr/>
            </a:pPr>
            <a:endParaRPr lang="en-AU" altLang="en-US" sz="2500" dirty="0" smtClean="0"/>
          </a:p>
          <a:p>
            <a:pPr>
              <a:defRPr/>
            </a:pPr>
            <a:endParaRPr lang="en-AU" altLang="en-US" sz="2500" dirty="0" smtClean="0"/>
          </a:p>
          <a:p>
            <a:pPr>
              <a:defRPr/>
            </a:pPr>
            <a:r>
              <a:rPr lang="en-AU" altLang="en-US" sz="2500" dirty="0" smtClean="0"/>
              <a:t>Available information indicates that, for the first 12 weeks of 2014, </a:t>
            </a:r>
          </a:p>
          <a:p>
            <a:pPr>
              <a:defRPr/>
            </a:pPr>
            <a:endParaRPr lang="en-AU" altLang="en-US" sz="2500" dirty="0" smtClean="0"/>
          </a:p>
          <a:p>
            <a:pPr>
              <a:defRPr/>
            </a:pPr>
            <a:r>
              <a:rPr lang="en-AU" altLang="en-US" sz="2500" dirty="0" smtClean="0"/>
              <a:t>	72 men transitioned through the Muirhead Cells at the MAP; - placement duration ranging from one day, to a number of weeks.</a:t>
            </a:r>
          </a:p>
          <a:p>
            <a:pPr>
              <a:defRPr/>
            </a:pPr>
            <a:endParaRPr lang="en-AU" altLang="en-US" sz="2500" dirty="0" smtClean="0"/>
          </a:p>
          <a:p>
            <a:pPr>
              <a:defRPr/>
            </a:pPr>
            <a:r>
              <a:rPr lang="en-AU" altLang="en-US" sz="2500" dirty="0" smtClean="0"/>
              <a:t>	Point of being psychiatrically ‘cleared’ 93% had an identified psychiatric rating (P1, P2, or P3)</a:t>
            </a:r>
          </a:p>
          <a:p>
            <a:pPr>
              <a:defRPr/>
            </a:pPr>
            <a:endParaRPr lang="en-AU" altLang="en-US" sz="2500" dirty="0" smtClean="0"/>
          </a:p>
          <a:p>
            <a:pPr>
              <a:defRPr/>
            </a:pPr>
            <a:r>
              <a:rPr lang="en-AU" altLang="en-US" sz="2500" dirty="0" smtClean="0"/>
              <a:t>	5 individuals had no identified/apparent mental health concerns (as evidenced by the absence of a psychiatric rating).</a:t>
            </a:r>
          </a:p>
          <a:p>
            <a:pPr>
              <a:defRPr/>
            </a:pPr>
            <a:endParaRPr lang="en-AU" altLang="en-US" sz="2500" dirty="0" smtClean="0"/>
          </a:p>
          <a:p>
            <a:pPr>
              <a:defRPr/>
            </a:pPr>
            <a:r>
              <a:rPr lang="en-AU" altLang="en-US" sz="2500" dirty="0" smtClean="0"/>
              <a:t>	53% (n=38) identified as P1 - individuals were held at the MAP and received follow-up through acute mental health services.</a:t>
            </a:r>
          </a:p>
          <a:p>
            <a:pPr>
              <a:defRPr/>
            </a:pPr>
            <a:r>
              <a:rPr lang="en-AU" altLang="en-US" sz="2500" dirty="0" smtClean="0"/>
              <a:t>		primarily geared toward mental state monitoring and the provision of psychotropic medications.</a:t>
            </a:r>
          </a:p>
          <a:p>
            <a:pPr>
              <a:defRPr/>
            </a:pPr>
            <a:r>
              <a:rPr lang="en-AU" altLang="en-US" sz="2500" dirty="0" smtClean="0"/>
              <a:t>		not identification/intervention to address causal mechanisms underpinning suicidal intent.  </a:t>
            </a:r>
          </a:p>
          <a:p>
            <a:pPr>
              <a:defRPr/>
            </a:pPr>
            <a:endParaRPr lang="en-AU" altLang="en-US" sz="2500" dirty="0" smtClean="0"/>
          </a:p>
          <a:p>
            <a:pPr>
              <a:defRPr/>
            </a:pPr>
            <a:r>
              <a:rPr lang="en-AU" altLang="en-US" sz="2500" dirty="0" smtClean="0"/>
              <a:t>	47% (n=34) psychiatrically cleared from Observation Cell had assigned P-rating allowing for transitioned beyond MAP immediately.</a:t>
            </a:r>
          </a:p>
          <a:p>
            <a:pPr>
              <a:defRPr/>
            </a:pPr>
            <a:endParaRPr lang="en-AU" dirty="0" smtClean="0"/>
          </a:p>
          <a:p>
            <a:pPr>
              <a:defRPr/>
            </a:pPr>
            <a:endParaRPr lang="en-AU" dirty="0" smtClean="0"/>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B1312B7-A502-405D-AD68-38C383864F09}" type="slidenum">
              <a:rPr lang="en-AU" altLang="en-US" smtClean="0">
                <a:latin typeface="Tahoma" pitchFamily="34" charset="0"/>
              </a:rPr>
              <a:pPr/>
              <a:t>13</a:t>
            </a:fld>
            <a:endParaRPr lang="en-AU" altLang="en-US" smtClean="0">
              <a:latin typeface="Tahoma"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55000" lnSpcReduction="20000"/>
          </a:bodyPr>
          <a:lstStyle/>
          <a:p>
            <a:pPr marL="218862" indent="-218862">
              <a:buFontTx/>
              <a:buAutoNum type="arabicParenR"/>
              <a:defRPr/>
            </a:pPr>
            <a:r>
              <a:rPr lang="en-AU" dirty="0" smtClean="0"/>
              <a:t>A second unfortunate by-product of correctional mental health service provision is the use of Solitary confinement to manage those who pose/potentially pose a risk to others  - leading to placement within a Management Unit</a:t>
            </a:r>
          </a:p>
          <a:p>
            <a:pPr>
              <a:defRPr/>
            </a:pPr>
            <a:r>
              <a:rPr lang="en-AU" dirty="0" smtClean="0"/>
              <a:t> </a:t>
            </a:r>
          </a:p>
          <a:p>
            <a:pPr>
              <a:defRPr/>
            </a:pPr>
            <a:r>
              <a:rPr lang="en-AU" dirty="0" smtClean="0"/>
              <a:t>Discussions with the Manager of the Major Offenders Unit, and recent statistics provided by the Sentence Management Unit (Ms. Thomson, personal communication) revealed that there are </a:t>
            </a:r>
          </a:p>
          <a:p>
            <a:pPr>
              <a:defRPr/>
            </a:pPr>
            <a:endParaRPr lang="en-AU" dirty="0" smtClean="0"/>
          </a:p>
          <a:p>
            <a:pPr>
              <a:defRPr/>
            </a:pPr>
            <a:r>
              <a:rPr lang="en-AU" dirty="0" smtClean="0"/>
              <a:t>2) Approx.  168 designated management beds in management/high security units: 133 Public (Barwon=88; </a:t>
            </a:r>
            <a:r>
              <a:rPr lang="en-AU" dirty="0" err="1" smtClean="0"/>
              <a:t>MRC</a:t>
            </a:r>
            <a:r>
              <a:rPr lang="en-AU" dirty="0" smtClean="0"/>
              <a:t>=44; MAP=3); 35 Private (PPP)</a:t>
            </a:r>
          </a:p>
          <a:p>
            <a:pPr>
              <a:defRPr/>
            </a:pPr>
            <a:r>
              <a:rPr lang="en-AU" dirty="0" smtClean="0"/>
              <a:t>		</a:t>
            </a:r>
          </a:p>
          <a:p>
            <a:pPr>
              <a:defRPr/>
            </a:pPr>
            <a:r>
              <a:rPr lang="en-AU" dirty="0" smtClean="0"/>
              <a:t>	133 prisoners public facilities: management regime requiring some degree of solitarily confinement &amp; other restrictions of liberty.  </a:t>
            </a:r>
          </a:p>
          <a:p>
            <a:pPr>
              <a:defRPr/>
            </a:pPr>
            <a:endParaRPr lang="en-AU" dirty="0" smtClean="0"/>
          </a:p>
          <a:p>
            <a:pPr>
              <a:defRPr/>
            </a:pPr>
            <a:r>
              <a:rPr lang="en-AU" dirty="0" smtClean="0"/>
              <a:t>3) Point-in-time statistics from 21.03.2014 indicate that 99 prisoners were classified to ‘Long-Term-Management (LTM)’ within Victorian prisons.</a:t>
            </a:r>
          </a:p>
          <a:p>
            <a:pPr>
              <a:defRPr/>
            </a:pPr>
            <a:r>
              <a:rPr lang="en-AU" dirty="0" smtClean="0"/>
              <a:t>	80% (79) housed in public correctional establishments (i.e., Barwon=63; </a:t>
            </a:r>
            <a:r>
              <a:rPr lang="en-AU" dirty="0" err="1" smtClean="0"/>
              <a:t>MRC</a:t>
            </a:r>
            <a:r>
              <a:rPr lang="en-AU" dirty="0" smtClean="0"/>
              <a:t>=14; MAP=2), 20 being housed within PPP.</a:t>
            </a:r>
          </a:p>
          <a:p>
            <a:pPr>
              <a:defRPr/>
            </a:pPr>
            <a:endParaRPr lang="en-AU" dirty="0" smtClean="0"/>
          </a:p>
          <a:p>
            <a:pPr>
              <a:defRPr/>
            </a:pPr>
            <a:r>
              <a:rPr lang="en-AU" dirty="0" smtClean="0"/>
              <a:t>4) 75% did not attract any form of psychiatric rating (P1, P2, or P3)</a:t>
            </a:r>
          </a:p>
          <a:p>
            <a:pPr>
              <a:defRPr/>
            </a:pPr>
            <a:r>
              <a:rPr lang="en-AU" dirty="0" smtClean="0"/>
              <a:t>	Essentially meaning there were limited mechanisms for the proactive monitoring/review of potential mental health concerns</a:t>
            </a:r>
          </a:p>
          <a:p>
            <a:pPr>
              <a:defRPr/>
            </a:pPr>
            <a:r>
              <a:rPr lang="en-AU" dirty="0" smtClean="0"/>
              <a:t> </a:t>
            </a:r>
          </a:p>
          <a:p>
            <a:pPr>
              <a:defRPr/>
            </a:pPr>
            <a:r>
              <a:rPr lang="en-AU" dirty="0" smtClean="0"/>
              <a:t>5) 25% of prisoners classified to LTM in Victoria have a pre-existing Psychiatric rating (suggestive of a ‘psychiatric condition requiring continuing treatment or monitoring’. </a:t>
            </a:r>
          </a:p>
          <a:p>
            <a:pPr>
              <a:defRPr/>
            </a:pPr>
            <a:r>
              <a:rPr lang="en-AU" dirty="0" smtClean="0"/>
              <a:t>	</a:t>
            </a:r>
          </a:p>
          <a:p>
            <a:pPr>
              <a:defRPr/>
            </a:pPr>
            <a:r>
              <a:rPr lang="en-AU" dirty="0" smtClean="0"/>
              <a:t>	Proactive mental health intervention outside of psychiatric medication and monitoring remains limited</a:t>
            </a:r>
          </a:p>
          <a:p>
            <a:pPr>
              <a:defRPr/>
            </a:pPr>
            <a:endParaRPr lang="en-AU" dirty="0" smtClean="0"/>
          </a:p>
          <a:p>
            <a:pPr>
              <a:defRPr/>
            </a:pPr>
            <a:endParaRPr lang="en-AU" dirty="0" smtClean="0"/>
          </a:p>
          <a:p>
            <a:pPr>
              <a:defRPr/>
            </a:pPr>
            <a:r>
              <a:rPr lang="en-AU" u="sng" dirty="0" smtClean="0"/>
              <a:t>Management:</a:t>
            </a:r>
            <a:r>
              <a:rPr lang="en-AU" dirty="0" smtClean="0"/>
              <a:t> Discussions with the Operations Manager at MAP (on 28.07.2014) noted that during the review period 328 separation orders occurred across MAP (allowing for the </a:t>
            </a:r>
            <a:r>
              <a:rPr lang="en-AU" dirty="0" err="1" smtClean="0"/>
              <a:t>23hr</a:t>
            </a:r>
            <a:r>
              <a:rPr lang="en-AU" dirty="0" smtClean="0"/>
              <a:t> lockdown of the prisoner subject to the order).  Of these, 72 prisoners were transitioned thorough a </a:t>
            </a:r>
            <a:r>
              <a:rPr lang="en-AU" dirty="0" err="1" smtClean="0"/>
              <a:t>U8</a:t>
            </a:r>
            <a:r>
              <a:rPr lang="en-AU" dirty="0" smtClean="0"/>
              <a:t> management placement; effectively placing them in solitary confinement for the duration of the stay.</a:t>
            </a:r>
          </a:p>
          <a:p>
            <a:pPr>
              <a:defRPr/>
            </a:pPr>
            <a:endParaRPr lang="en-AU" dirty="0" smtClean="0"/>
          </a:p>
          <a:p>
            <a:pPr marL="0" lvl="1">
              <a:defRPr/>
            </a:pPr>
            <a:r>
              <a:rPr lang="en-AU" dirty="0" smtClean="0"/>
              <a:t>Noting the 72 prisoners subjected to a Unit 8 placement (some of whom were classified as </a:t>
            </a:r>
            <a:r>
              <a:rPr lang="en-AU" dirty="0" err="1" smtClean="0"/>
              <a:t>V1</a:t>
            </a:r>
            <a:r>
              <a:rPr lang="en-AU" dirty="0" smtClean="0"/>
              <a:t> and/or Long-Term Management), there is currently no dedicated mental health intervention services aimed at forestalling the psychological impacts of solitary confinement.  Forensicare acknowledges that this demand for targeted intervention services at the MAP currently outstrips both the psychological and psychosocial resources available to directly intervene in this area.   </a:t>
            </a:r>
            <a:endParaRPr lang="en-AU" sz="1300" dirty="0" smtClean="0"/>
          </a:p>
          <a:p>
            <a:pPr>
              <a:defRPr/>
            </a:pPr>
            <a:endParaRPr lang="en-AU" dirty="0" smtClean="0"/>
          </a:p>
          <a:p>
            <a:pPr>
              <a:defRPr/>
            </a:pPr>
            <a:endParaRPr lang="en-AU" dirty="0" smtClean="0"/>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17E757-31E9-42C3-AFC2-325626F13F8B}" type="slidenum">
              <a:rPr lang="en-AU" altLang="en-US" smtClean="0">
                <a:latin typeface="Tahoma" pitchFamily="34" charset="0"/>
              </a:rPr>
              <a:pPr/>
              <a:t>14</a:t>
            </a:fld>
            <a:endParaRPr lang="en-AU" altLang="en-US" smtClean="0">
              <a:latin typeface="Tahoma"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0000" lnSpcReduction="20000"/>
          </a:bodyPr>
          <a:lstStyle/>
          <a:p>
            <a:pPr marL="253819" indent="-253819" eaLnBrk="1" hangingPunct="1">
              <a:buFontTx/>
              <a:buAutoNum type="arabicParenR"/>
              <a:defRPr/>
            </a:pPr>
            <a:r>
              <a:rPr lang="en-US" dirty="0" smtClean="0">
                <a:effectLst>
                  <a:outerShdw blurRad="38100" dist="38100" dir="2700000" algn="tl">
                    <a:srgbClr val="000000">
                      <a:alpha val="43137"/>
                    </a:srgbClr>
                  </a:outerShdw>
                </a:effectLst>
              </a:rPr>
              <a:t>Several recent Coronial enquires/findings into deaths in custody.</a:t>
            </a:r>
          </a:p>
          <a:p>
            <a:pPr marL="253819" indent="-253819" eaLnBrk="1" hangingPunct="1">
              <a:buFontTx/>
              <a:buAutoNum type="arabicParenR"/>
              <a:defRPr/>
            </a:pPr>
            <a:endParaRPr lang="en-US" dirty="0" smtClean="0">
              <a:effectLst>
                <a:outerShdw blurRad="38100" dist="38100" dir="2700000" algn="tl">
                  <a:srgbClr val="000000">
                    <a:alpha val="43137"/>
                  </a:srgbClr>
                </a:outerShdw>
              </a:effectLst>
            </a:endParaRPr>
          </a:p>
          <a:p>
            <a:pPr marL="253819" indent="-253819" eaLnBrk="1" hangingPunct="1">
              <a:buFontTx/>
              <a:buAutoNum type="arabicParenR"/>
              <a:defRPr/>
            </a:pPr>
            <a:r>
              <a:rPr lang="en-US" dirty="0" smtClean="0">
                <a:effectLst>
                  <a:outerShdw blurRad="38100" dist="38100" dir="2700000" algn="tl">
                    <a:srgbClr val="000000">
                      <a:alpha val="43137"/>
                    </a:srgbClr>
                  </a:outerShdw>
                </a:effectLst>
              </a:rPr>
              <a:t>Victorian Ombudsman’s reviews</a:t>
            </a:r>
            <a:r>
              <a:rPr lang="en-US" dirty="0" smtClean="0"/>
              <a:t> </a:t>
            </a:r>
            <a:r>
              <a:rPr lang="en-US" sz="1500" dirty="0" smtClean="0"/>
              <a:t>(2011; 2012; 2014)</a:t>
            </a:r>
          </a:p>
          <a:p>
            <a:pPr marL="691542" lvl="1" indent="-253819" eaLnBrk="1" hangingPunct="1">
              <a:buFontTx/>
              <a:buAutoNum type="arabicParenR"/>
              <a:defRPr/>
            </a:pPr>
            <a:r>
              <a:rPr lang="en-US" sz="1900" dirty="0" smtClean="0"/>
              <a:t>Revise male prisoner access to psychiatric services within Victoria</a:t>
            </a:r>
          </a:p>
          <a:p>
            <a:pPr marL="691542" lvl="1" indent="-253819" eaLnBrk="1" hangingPunct="1">
              <a:buFontTx/>
              <a:buAutoNum type="arabicParenR"/>
              <a:defRPr/>
            </a:pPr>
            <a:endParaRPr lang="en-US" sz="1900" dirty="0" smtClean="0"/>
          </a:p>
          <a:p>
            <a:pPr marL="691542" lvl="1" indent="-253819" eaLnBrk="1" hangingPunct="1">
              <a:buFontTx/>
              <a:buAutoNum type="arabicParenR"/>
              <a:defRPr/>
            </a:pPr>
            <a:r>
              <a:rPr lang="en-US" sz="1900" dirty="0" smtClean="0"/>
              <a:t>Increase mental health accommodation for male prisoners</a:t>
            </a:r>
          </a:p>
          <a:p>
            <a:pPr marL="691542" lvl="1" indent="-253819" eaLnBrk="1" hangingPunct="1">
              <a:buFontTx/>
              <a:buAutoNum type="arabicParenR"/>
              <a:defRPr/>
            </a:pPr>
            <a:endParaRPr lang="en-US" sz="1900" dirty="0" smtClean="0"/>
          </a:p>
          <a:p>
            <a:pPr marL="691542" lvl="1" indent="-253819" eaLnBrk="1" hangingPunct="1">
              <a:buFontTx/>
              <a:buAutoNum type="arabicParenR"/>
              <a:defRPr/>
            </a:pPr>
            <a:r>
              <a:rPr lang="en-US" sz="1900" dirty="0" smtClean="0"/>
              <a:t>Enhance services for the range of </a:t>
            </a:r>
            <a:r>
              <a:rPr lang="en-AU" sz="1900" dirty="0" smtClean="0"/>
              <a:t>mental health problems</a:t>
            </a:r>
          </a:p>
          <a:p>
            <a:pPr marL="691542" lvl="1" indent="-253819" eaLnBrk="1" hangingPunct="1">
              <a:buFontTx/>
              <a:buAutoNum type="arabicParenR"/>
              <a:defRPr/>
            </a:pPr>
            <a:endParaRPr lang="en-AU" sz="1900" dirty="0" smtClean="0"/>
          </a:p>
          <a:p>
            <a:pPr marL="691542" lvl="1" indent="-253819" eaLnBrk="1" hangingPunct="1">
              <a:buFontTx/>
              <a:buAutoNum type="arabicParenR"/>
              <a:defRPr/>
            </a:pPr>
            <a:r>
              <a:rPr lang="en-AU" sz="1900" dirty="0" smtClean="0"/>
              <a:t>T</a:t>
            </a:r>
            <a:r>
              <a:rPr lang="en-US" sz="1900" dirty="0" smtClean="0"/>
              <a:t>raining Correction’s Victoria staff on mental health identification</a:t>
            </a:r>
          </a:p>
          <a:p>
            <a:pPr marL="691542" lvl="1" indent="-253819" eaLnBrk="1" hangingPunct="1">
              <a:buFontTx/>
              <a:buAutoNum type="arabicParenR"/>
              <a:defRPr/>
            </a:pPr>
            <a:endParaRPr lang="en-US" sz="1900" dirty="0" smtClean="0"/>
          </a:p>
          <a:p>
            <a:pPr marL="691542" lvl="1" indent="-253819" eaLnBrk="1" hangingPunct="1">
              <a:buFontTx/>
              <a:buAutoNum type="arabicParenR"/>
              <a:defRPr/>
            </a:pPr>
            <a:r>
              <a:rPr lang="en-AU" sz="1900" dirty="0" smtClean="0"/>
              <a:t>Review management and provide therapeutic approaches for prisoners identified at risk of Suicide and Self-Harm (SASH).</a:t>
            </a:r>
          </a:p>
          <a:p>
            <a:pPr marL="691542" lvl="1" indent="-253819" eaLnBrk="1" hangingPunct="1">
              <a:buFontTx/>
              <a:buAutoNum type="arabicParenR"/>
              <a:defRPr/>
            </a:pPr>
            <a:endParaRPr lang="en-AU" sz="1900" dirty="0" smtClean="0"/>
          </a:p>
          <a:p>
            <a:pPr marL="691542" lvl="1" indent="-253819" eaLnBrk="1" hangingPunct="1">
              <a:buFontTx/>
              <a:buAutoNum type="arabicParenR"/>
              <a:defRPr/>
            </a:pPr>
            <a:r>
              <a:rPr lang="en-AU" sz="1900" dirty="0" smtClean="0"/>
              <a:t>Address the provision of rehabilitation &amp; transitional programs</a:t>
            </a:r>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52EEAD4-4188-45AE-A672-13ED8A8931B4}" type="slidenum">
              <a:rPr lang="en-AU" altLang="en-US" smtClean="0">
                <a:latin typeface="Tahoma" pitchFamily="34" charset="0"/>
              </a:rPr>
              <a:pPr/>
              <a:t>15</a:t>
            </a:fld>
            <a:endParaRPr lang="en-AU" altLang="en-US" smtClean="0">
              <a:latin typeface="Tahoma"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AU" smtClean="0"/>
          </a:p>
          <a:p>
            <a:r>
              <a:rPr lang="en-US" smtClean="0"/>
              <a:t>Key Stakeholders,  Correctional Management, Major Offenders Unit, Sentence Management Unit.</a:t>
            </a:r>
          </a:p>
          <a:p>
            <a:endParaRPr lang="en-US" sz="1700" smtClean="0"/>
          </a:p>
          <a:p>
            <a:r>
              <a:rPr lang="en-US" sz="1700" smtClean="0"/>
              <a:t>Anecdotal evidence – me at MAP for the past 6 years.</a:t>
            </a:r>
            <a:endParaRPr lang="en-AU" sz="1700" smtClean="0"/>
          </a:p>
          <a:p>
            <a:endParaRPr lang="en-AU" smtClean="0"/>
          </a:p>
          <a:p>
            <a:pPr lvl="1"/>
            <a:endParaRPr lang="en-AU" smtClean="0"/>
          </a:p>
          <a:p>
            <a:pPr lvl="1"/>
            <a:endParaRPr lang="en-AU" smtClean="0"/>
          </a:p>
          <a:p>
            <a:endParaRPr lang="en-AU" smtClean="0"/>
          </a:p>
          <a:p>
            <a:r>
              <a:rPr lang="en-US" smtClean="0"/>
              <a:t> </a:t>
            </a:r>
          </a:p>
          <a:p>
            <a:endParaRPr lang="en-AU" smtClean="0"/>
          </a:p>
          <a:p>
            <a:endParaRPr lang="en-AU" smtClean="0"/>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C54E00-8DA5-43A6-9CFC-78371C897292}" type="slidenum">
              <a:rPr lang="en-AU" altLang="en-US" smtClean="0">
                <a:latin typeface="Tahoma" pitchFamily="34" charset="0"/>
              </a:rPr>
              <a:pPr/>
              <a:t>16</a:t>
            </a:fld>
            <a:endParaRPr lang="en-AU" altLang="en-US" smtClean="0">
              <a:latin typeface="Tahoma"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20000"/>
          </a:bodyPr>
          <a:lstStyle/>
          <a:p>
            <a:pPr>
              <a:defRPr/>
            </a:pPr>
            <a:r>
              <a:rPr lang="en-US" dirty="0" smtClean="0"/>
              <a:t>Addressing some of the identified service gaps in custodial mental healthcare within Victoria’s adult male correctional environment:</a:t>
            </a:r>
            <a:endParaRPr lang="en-AU" dirty="0" smtClean="0"/>
          </a:p>
          <a:p>
            <a:pPr lvl="1">
              <a:defRPr/>
            </a:pPr>
            <a:endParaRPr lang="en-AU" dirty="0" smtClean="0"/>
          </a:p>
          <a:p>
            <a:pPr lvl="1">
              <a:defRPr/>
            </a:pPr>
            <a:r>
              <a:rPr lang="en-AU" dirty="0" smtClean="0"/>
              <a:t>Augmenting those established and reliable systems of identifying individuals with Psychotic Disorders and Major Mood Disorders, with mechanisms to better capture those individuals with significantly impaired mental functioning.</a:t>
            </a:r>
          </a:p>
          <a:p>
            <a:pPr lvl="1">
              <a:defRPr/>
            </a:pPr>
            <a:endParaRPr lang="en-AU" dirty="0" smtClean="0"/>
          </a:p>
          <a:p>
            <a:pPr lvl="1">
              <a:defRPr/>
            </a:pPr>
            <a:r>
              <a:rPr lang="en-AU" dirty="0" smtClean="0"/>
              <a:t>Providing comprehensive assessment, intervention, and clinical management services to prisoners with significantly impaired mental functioning (IMF) and higher prevalence mental disorder (HPD), for whom there is currently no available mental health service provision.</a:t>
            </a:r>
          </a:p>
          <a:p>
            <a:pPr lvl="1">
              <a:defRPr/>
            </a:pPr>
            <a:endParaRPr lang="en-AU" dirty="0" smtClean="0"/>
          </a:p>
          <a:p>
            <a:pPr lvl="1">
              <a:defRPr/>
            </a:pPr>
            <a:r>
              <a:rPr lang="en-AU" dirty="0" smtClean="0"/>
              <a:t>Facilitating a supportive, transitional mental healthcare environment, for those prisoners whom are assessed as presenting a chronic high risk of suicide or self-harm whilst on remand.</a:t>
            </a:r>
          </a:p>
          <a:p>
            <a:pPr lvl="1">
              <a:defRPr/>
            </a:pPr>
            <a:endParaRPr lang="en-AU" dirty="0" smtClean="0"/>
          </a:p>
          <a:p>
            <a:pPr lvl="1">
              <a:defRPr/>
            </a:pPr>
            <a:r>
              <a:rPr lang="en-AU" dirty="0" smtClean="0"/>
              <a:t>Increasing the range of mental health services for prisoners with unresolved/acute mental health symptoms requiring continued assertive intervention and follow-up (e.g., to monitor pharmacological treatment adherence whilst on remand).</a:t>
            </a:r>
          </a:p>
          <a:p>
            <a:pPr lvl="1">
              <a:defRPr/>
            </a:pPr>
            <a:endParaRPr lang="en-AU" dirty="0" smtClean="0"/>
          </a:p>
          <a:p>
            <a:pPr lvl="1">
              <a:defRPr/>
            </a:pPr>
            <a:r>
              <a:rPr lang="en-AU" dirty="0" smtClean="0"/>
              <a:t>Addressing the significant mental health impacts of seclusion for prisoners housed in solitary confinement and/or placed on ‘restrictive’ management regimes.</a:t>
            </a:r>
          </a:p>
          <a:p>
            <a:pPr lvl="1">
              <a:defRPr/>
            </a:pPr>
            <a:endParaRPr lang="en-AU" dirty="0" smtClean="0"/>
          </a:p>
          <a:p>
            <a:pPr lvl="1">
              <a:defRPr/>
            </a:pPr>
            <a:r>
              <a:rPr lang="en-AU" dirty="0" smtClean="0"/>
              <a:t>Delivery of training/education to relevant stakeholders in the MFMHU serviced environments on mental health issues and how best to manage such presentations within custodial settings.</a:t>
            </a:r>
            <a:endParaRPr lang="en-AU" dirty="0"/>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742447-CD3A-416B-8D87-4BB6BEC40F0A}" type="slidenum">
              <a:rPr lang="en-AU" altLang="en-US" smtClean="0">
                <a:latin typeface="Tahoma" pitchFamily="34" charset="0"/>
              </a:rPr>
              <a:pPr/>
              <a:t>17</a:t>
            </a:fld>
            <a:endParaRPr lang="en-AU" altLang="en-US" smtClean="0">
              <a:latin typeface="Tahoma"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0000" lnSpcReduction="20000"/>
          </a:bodyPr>
          <a:lstStyle/>
          <a:p>
            <a:pPr>
              <a:defRPr/>
            </a:pPr>
            <a:r>
              <a:rPr lang="en-US" dirty="0" smtClean="0"/>
              <a:t>Identifying and addressing areas of potential ‘blockage’ within the current model of custodial mental healthcare:</a:t>
            </a:r>
            <a:endParaRPr lang="en-AU" dirty="0" smtClean="0"/>
          </a:p>
          <a:p>
            <a:pPr lvl="1">
              <a:defRPr/>
            </a:pPr>
            <a:endParaRPr lang="en-US" dirty="0" smtClean="0"/>
          </a:p>
          <a:p>
            <a:pPr marL="199385" indent="-218862">
              <a:buFontTx/>
              <a:buAutoNum type="arabicParenR"/>
              <a:defRPr/>
            </a:pPr>
            <a:r>
              <a:rPr lang="en-US" dirty="0" smtClean="0"/>
              <a:t>Decentralizing the provision of custodial mental healthcare to reduce pressure on the current services at the MAP.</a:t>
            </a:r>
          </a:p>
          <a:p>
            <a:pPr marL="656585" lvl="1" indent="-218862">
              <a:buFontTx/>
              <a:buAutoNum type="arabicParenR"/>
              <a:defRPr/>
            </a:pPr>
            <a:endParaRPr lang="en-US" dirty="0" smtClean="0"/>
          </a:p>
          <a:p>
            <a:pPr marL="199385" indent="-218862">
              <a:buFontTx/>
              <a:buAutoNum type="arabicParenR"/>
              <a:defRPr/>
            </a:pPr>
            <a:r>
              <a:rPr lang="en-US" dirty="0" smtClean="0"/>
              <a:t>Addressing those identified mental healthcare reasons underpinning ‘bed-blockage’, ‘reduced turnover,’ ‘clearance rates,’ and mental health ‘bounce-back’ currently experienced at the MAP.</a:t>
            </a:r>
          </a:p>
          <a:p>
            <a:pPr lvl="1">
              <a:defRPr/>
            </a:pPr>
            <a:endParaRPr lang="en-US" dirty="0" smtClean="0"/>
          </a:p>
          <a:p>
            <a:pPr marL="637108" lvl="1" indent="-218862">
              <a:buFontTx/>
              <a:buAutoNum type="arabicParenR" startAt="3"/>
              <a:defRPr/>
            </a:pPr>
            <a:r>
              <a:rPr lang="en-US" dirty="0" smtClean="0"/>
              <a:t>F</a:t>
            </a:r>
            <a:r>
              <a:rPr lang="en-AU" dirty="0" err="1" smtClean="0"/>
              <a:t>irstly</a:t>
            </a:r>
            <a:r>
              <a:rPr lang="en-AU" dirty="0" smtClean="0"/>
              <a:t>, the number of prisoners with a P1 psychiatric rating was raised, although it was recognised that the average P1 prisoner numbers at the MAP has remained relatively stable (between 50 and 60 prisoners) for at least the past 6 years.  It was suggested that the 30-40 prisoners housed outside of an acute mental health placement (that is, the AAU and Observation Cells) slowed bed transition/turnover rates of prisoners – particularly in mainstream prisoner environments – through the MAP. </a:t>
            </a:r>
          </a:p>
          <a:p>
            <a:pPr marL="1094308" lvl="2" indent="-218862">
              <a:buFontTx/>
              <a:buAutoNum type="arabicParenR"/>
              <a:defRPr/>
            </a:pPr>
            <a:endParaRPr lang="en-AU" dirty="0" smtClean="0"/>
          </a:p>
          <a:p>
            <a:pPr marL="637108" lvl="1" indent="-218862">
              <a:buFontTx/>
              <a:buAutoNum type="arabicParenR" startAt="3"/>
              <a:defRPr/>
            </a:pPr>
            <a:r>
              <a:rPr lang="en-AU" dirty="0" smtClean="0"/>
              <a:t>More salient theme within the Level 5 environments at the MAP (namely, the Observation Cells, Management Unit, and Protection Units).  Here, ‘bed-blockage,’ ‘reduced through-put/bed turnover,’ mental health ‘bounce-back,’ and ‘circuit-breaker placements’ as critically impacting on service delivery.  </a:t>
            </a:r>
          </a:p>
          <a:p>
            <a:pPr marL="656585" lvl="1" indent="-218862">
              <a:buFont typeface="+mj-lt"/>
              <a:buAutoNum type="arabicParenR" startAt="3"/>
              <a:defRPr/>
            </a:pPr>
            <a:endParaRPr lang="en-AU" dirty="0" smtClean="0"/>
          </a:p>
          <a:p>
            <a:pPr marL="199385" indent="-218862">
              <a:buFont typeface="+mj-lt"/>
              <a:buAutoNum type="arabicParenR"/>
              <a:defRPr/>
            </a:pPr>
            <a:r>
              <a:rPr lang="en-AU" dirty="0" smtClean="0"/>
              <a:t>Providing a suitable mental healthcare step-down environment outside of the MAP for those prisoners with enduring mental health pathology whom are not accepted into the limited number of intensive psychosocial rehabilitation services - St. Paul’s Unit at Port Phillip Prison.</a:t>
            </a:r>
          </a:p>
          <a:p>
            <a:pPr marL="656585" lvl="1" indent="-218862">
              <a:buFont typeface="+mj-lt"/>
              <a:buAutoNum type="arabicParenR" startAt="3"/>
              <a:defRPr/>
            </a:pPr>
            <a:endParaRPr lang="en-AU" dirty="0" smtClean="0"/>
          </a:p>
          <a:p>
            <a:pPr marL="199385" indent="-218862">
              <a:buFont typeface="+mj-lt"/>
              <a:buAutoNum type="arabicParenR"/>
              <a:defRPr/>
            </a:pPr>
            <a:r>
              <a:rPr lang="en-AU" dirty="0" smtClean="0"/>
              <a:t>‘Resourcing drain’ arising from managing those individuals seen as contributing to these pressures; and the secondary impacts on CV staff as a result. </a:t>
            </a:r>
          </a:p>
          <a:p>
            <a:pPr marL="656585" lvl="1" indent="-218862">
              <a:buFont typeface="+mj-lt"/>
              <a:buAutoNum type="arabicParenR" startAt="3"/>
              <a:defRPr/>
            </a:pPr>
            <a:endParaRPr lang="en-AU" dirty="0" smtClean="0"/>
          </a:p>
          <a:p>
            <a:pPr marL="199385" indent="-218862">
              <a:buFont typeface="+mj-lt"/>
              <a:buAutoNum type="arabicParenR"/>
              <a:defRPr/>
            </a:pPr>
            <a:r>
              <a:rPr lang="en-AU" dirty="0" smtClean="0"/>
              <a:t>Allowing for the provision of comprehensive diagnostic evaluations outside of the MAP for those prisoners not seemingly requiring more intensive treatment on the Acute Assessment Unit (AAU) or Thomas Embling Hospital (</a:t>
            </a:r>
            <a:r>
              <a:rPr lang="en-AU" dirty="0" err="1" smtClean="0"/>
              <a:t>TEH</a:t>
            </a:r>
            <a:r>
              <a:rPr lang="en-AU" dirty="0" smtClean="0"/>
              <a:t>).</a:t>
            </a:r>
          </a:p>
          <a:p>
            <a:pPr marL="1094308" lvl="2" indent="-218862">
              <a:buFont typeface="+mj-lt"/>
              <a:buAutoNum type="arabicParenR" startAt="3"/>
              <a:defRPr/>
            </a:pPr>
            <a:endParaRPr lang="en-AU" dirty="0" smtClean="0"/>
          </a:p>
          <a:p>
            <a:pPr marL="637108" lvl="1" indent="-218862">
              <a:buFont typeface="+mj-lt"/>
              <a:buAutoNum type="arabicParenR" startAt="3"/>
              <a:defRPr/>
            </a:pPr>
            <a:r>
              <a:rPr lang="en-AU" dirty="0" smtClean="0"/>
              <a:t>Identifying and assessing those individual who would otherwise be returned to the MAP whom upon assessment would not meet the criteria for admission onto the AAU</a:t>
            </a:r>
          </a:p>
          <a:p>
            <a:pPr marL="656585" lvl="1" indent="-218862">
              <a:buFont typeface="+mj-lt"/>
              <a:buAutoNum type="arabicParenR" startAt="3"/>
              <a:defRPr/>
            </a:pPr>
            <a:endParaRPr lang="en-AU" dirty="0" smtClean="0"/>
          </a:p>
          <a:p>
            <a:pPr marL="199385" indent="-218862">
              <a:buFont typeface="+mj-lt"/>
              <a:buAutoNum type="arabicParenR"/>
              <a:defRPr/>
            </a:pPr>
            <a:r>
              <a:rPr lang="en-AU" dirty="0" smtClean="0"/>
              <a:t>Enhancing effective transition planning, intervention and support to prisoners with mental health issues as they move through various prison placement environments.</a:t>
            </a:r>
          </a:p>
          <a:p>
            <a:pPr lvl="1">
              <a:defRPr/>
            </a:pPr>
            <a:endParaRPr lang="en-AU" dirty="0" smtClean="0"/>
          </a:p>
        </p:txBody>
      </p:sp>
      <p:sp>
        <p:nvSpPr>
          <p:cNvPr id="563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8F91D98-12D5-4437-AF56-A6C6D6A488A6}" type="slidenum">
              <a:rPr lang="en-AU" altLang="en-US" smtClean="0">
                <a:latin typeface="Tahoma" pitchFamily="34" charset="0"/>
              </a:rPr>
              <a:pPr/>
              <a:t>18</a:t>
            </a:fld>
            <a:endParaRPr lang="en-AU" altLang="en-US" smtClean="0">
              <a:latin typeface="Tahoma"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lvl="1">
              <a:defRPr/>
            </a:pPr>
            <a:endParaRPr lang="en-AU" dirty="0" smtClean="0"/>
          </a:p>
          <a:p>
            <a:pPr>
              <a:defRPr/>
            </a:pPr>
            <a:r>
              <a:rPr lang="en-AU" dirty="0" smtClean="0"/>
              <a:t>Providing comprehensive mental health assessment, intervention, and clinical management to prisoners:</a:t>
            </a:r>
          </a:p>
          <a:p>
            <a:pPr lvl="1">
              <a:defRPr/>
            </a:pPr>
            <a:endParaRPr lang="en-AU" dirty="0" smtClean="0"/>
          </a:p>
          <a:p>
            <a:pPr lvl="1">
              <a:defRPr/>
            </a:pPr>
            <a:r>
              <a:rPr lang="en-AU" dirty="0" smtClean="0"/>
              <a:t>Delivery of secondary mental health services to those with significantly impaired mental functioning and higher prevalence mental disorder for whom there is currently no available mental health service provision.</a:t>
            </a:r>
          </a:p>
          <a:p>
            <a:pPr lvl="1">
              <a:defRPr/>
            </a:pPr>
            <a:endParaRPr lang="en-AU" dirty="0" smtClean="0"/>
          </a:p>
          <a:p>
            <a:pPr lvl="1">
              <a:defRPr/>
            </a:pPr>
            <a:r>
              <a:rPr lang="en-AU" dirty="0" smtClean="0"/>
              <a:t>Addressing the significant mental health impacts for men housed in solitary confinement and/or placed on ‘restrictive’ management regimes.</a:t>
            </a:r>
          </a:p>
          <a:p>
            <a:pPr lvl="1">
              <a:defRPr/>
            </a:pPr>
            <a:endParaRPr lang="en-US" dirty="0" smtClean="0"/>
          </a:p>
          <a:p>
            <a:pPr lvl="1">
              <a:defRPr/>
            </a:pPr>
            <a:r>
              <a:rPr lang="en-US" dirty="0" smtClean="0"/>
              <a:t>Minimizing the potential for custodial suicides and self-harm behavior, and reducing the acuity of such presentations through targeted, non-pharmacological mental health interventions.</a:t>
            </a:r>
            <a:endParaRPr lang="en-AU" dirty="0" smtClean="0"/>
          </a:p>
          <a:p>
            <a:pPr lvl="1">
              <a:defRPr/>
            </a:pPr>
            <a:endParaRPr lang="en-AU" dirty="0" smtClean="0"/>
          </a:p>
          <a:p>
            <a:pPr lvl="1">
              <a:defRPr/>
            </a:pPr>
            <a:r>
              <a:rPr lang="en-AU" dirty="0" smtClean="0"/>
              <a:t>Identify and deliver secondary mental health services to individuals with major mental illness (namely, Psychosis, Mood Disorders) whom are lost to mental health follow-up within the existing service structure as they transition beyond the MAP to the MRC.</a:t>
            </a:r>
          </a:p>
          <a:p>
            <a:pPr lvl="1">
              <a:defRPr/>
            </a:pPr>
            <a:endParaRPr lang="en-AU" dirty="0" smtClean="0"/>
          </a:p>
          <a:p>
            <a:pPr lvl="1">
              <a:defRPr/>
            </a:pPr>
            <a:r>
              <a:rPr lang="en-AU" dirty="0" smtClean="0"/>
              <a:t>Providing advice, support, and complex case consultation to relevant stakeholders within MFMHU serviced environments on mental health issues and how best to manage such presentations within custodial settings.</a:t>
            </a:r>
          </a:p>
        </p:txBody>
      </p:sp>
      <p:sp>
        <p:nvSpPr>
          <p:cNvPr id="573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C44CE47-80B1-4241-B9C2-B02F1037010F}" type="slidenum">
              <a:rPr lang="en-AU" altLang="en-US" smtClean="0">
                <a:latin typeface="Tahoma" pitchFamily="34" charset="0"/>
              </a:rPr>
              <a:pPr/>
              <a:t>19</a:t>
            </a:fld>
            <a:endParaRPr lang="en-AU" altLang="en-US" smtClean="0">
              <a:latin typeface="Tahom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smtClean="0"/>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3E4D3B-138F-4212-9CBE-BC573C6C8422}" type="slidenum">
              <a:rPr lang="en-AU" altLang="en-US" smtClean="0">
                <a:latin typeface="Tahoma" pitchFamily="34" charset="0"/>
              </a:rPr>
              <a:pPr/>
              <a:t>2</a:t>
            </a:fld>
            <a:endParaRPr lang="en-AU" altLang="en-US" smtClean="0">
              <a:latin typeface="Tahoma"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altLang="en-US" smtClean="0"/>
              <a:t>Addressing areas of co-morbidity - particularly that of major mental illness, Acquired Brain Injury (ABI)/Intellectual Disability (ID)/Dementia, and challenging/externalizing behaviours. </a:t>
            </a:r>
            <a:endParaRPr lang="en-AU" altLang="en-US" smtClean="0"/>
          </a:p>
          <a:p>
            <a:pPr lvl="1"/>
            <a:endParaRPr lang="en-US" altLang="en-US" smtClean="0"/>
          </a:p>
          <a:p>
            <a:pPr lvl="1"/>
            <a:r>
              <a:rPr lang="en-US" altLang="en-US" smtClean="0"/>
              <a:t>Comprehensively assessing prisoners with neuropsychological deficits in order to better tailor the delivery of mental health interventions to clients with co-morbid cognitive impairments.</a:t>
            </a:r>
            <a:endParaRPr lang="en-AU" altLang="en-US" smtClean="0"/>
          </a:p>
          <a:p>
            <a:pPr lvl="1"/>
            <a:endParaRPr lang="en-US" altLang="en-US" smtClean="0"/>
          </a:p>
          <a:p>
            <a:pPr lvl="1"/>
            <a:r>
              <a:rPr lang="en-US" altLang="en-US" smtClean="0"/>
              <a:t>Where possible, tailoring service provision to the unique/specific mental health needs of Culturally and Linguistically Diverse (CALD) and Koori prisoners.</a:t>
            </a:r>
            <a:endParaRPr lang="en-AU" altLang="en-US" smtClean="0"/>
          </a:p>
          <a:p>
            <a:endParaRPr lang="en-AU" altLang="en-US" smtClean="0"/>
          </a:p>
        </p:txBody>
      </p:sp>
      <p:sp>
        <p:nvSpPr>
          <p:cNvPr id="583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929D67B-6AF0-4177-8F7A-F4826141A876}" type="slidenum">
              <a:rPr lang="en-AU" altLang="en-US" smtClean="0">
                <a:latin typeface="Tahoma" pitchFamily="34" charset="0"/>
              </a:rPr>
              <a:pPr/>
              <a:t>20</a:t>
            </a:fld>
            <a:endParaRPr lang="en-AU" altLang="en-US" smtClean="0">
              <a:latin typeface="Tahoma"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0000" lnSpcReduction="20000"/>
          </a:bodyPr>
          <a:lstStyle/>
          <a:p>
            <a:pPr marL="0" lvl="1">
              <a:defRPr/>
            </a:pPr>
            <a:r>
              <a:rPr lang="en-AU" sz="1300" dirty="0" smtClean="0"/>
              <a:t>LIMITING FACTORS</a:t>
            </a:r>
          </a:p>
          <a:p>
            <a:pPr marL="0" lvl="1">
              <a:defRPr/>
            </a:pPr>
            <a:endParaRPr lang="en-AU" sz="1300" dirty="0" smtClean="0"/>
          </a:p>
          <a:p>
            <a:pPr marL="0" lvl="1">
              <a:defRPr/>
            </a:pPr>
            <a:r>
              <a:rPr lang="en-AU" sz="1300" dirty="0" smtClean="0"/>
              <a:t>1) Avoiding Replication: Primary mental healthcare, ID/ABI, Psychiatric services, Psychosocial rehabilitation.</a:t>
            </a:r>
            <a:endParaRPr lang="en-AU" sz="1900" dirty="0" smtClean="0"/>
          </a:p>
          <a:p>
            <a:pPr>
              <a:defRPr/>
            </a:pPr>
            <a:endParaRPr lang="en-AU" dirty="0" smtClean="0"/>
          </a:p>
          <a:p>
            <a:pPr marL="0" lvl="1">
              <a:defRPr/>
            </a:pPr>
            <a:r>
              <a:rPr lang="en-AU" dirty="0" smtClean="0"/>
              <a:t>2) The overstretched demand placed on secure forensic mental health beds in Victoria has created an acuity ‘bottle-neck’ within acute custodial mental health environments for those prisoners at the very tip of mental illness severity spectrum. </a:t>
            </a:r>
            <a:r>
              <a:rPr lang="en-AU" sz="1300" dirty="0" smtClean="0"/>
              <a:t>increased need for secure forensic mental health beds.</a:t>
            </a:r>
            <a:r>
              <a:rPr lang="en-AU" sz="1900" dirty="0" smtClean="0"/>
              <a:t>  </a:t>
            </a:r>
          </a:p>
          <a:p>
            <a:pPr>
              <a:defRPr/>
            </a:pPr>
            <a:endParaRPr lang="en-AU" dirty="0" smtClean="0"/>
          </a:p>
          <a:p>
            <a:pPr>
              <a:defRPr/>
            </a:pPr>
            <a:r>
              <a:rPr lang="en-AU" dirty="0" smtClean="0"/>
              <a:t>3) The mental health needs of sentenced prisoners in regional prisons remains largely unmet.  Noting the proportionate increase in prisoner numbers in the past decade, together with the notable shift in public mental health services toward a more inclusive (and indeed psychologically minded) model of service delivery, it remains the case that increased services, in line with those now available under Medicare’s ‘Better Access to Mental Healthcare Initiative,’ might need to be considered to meet the needs of sentence adult male prisoners advancing impaired mental functioning.</a:t>
            </a:r>
            <a:endParaRPr lang="en-AU" sz="800" dirty="0" smtClean="0"/>
          </a:p>
          <a:p>
            <a:pPr>
              <a:defRPr/>
            </a:pPr>
            <a:endParaRPr lang="en-AU" dirty="0" smtClean="0"/>
          </a:p>
          <a:p>
            <a:pPr>
              <a:defRPr/>
            </a:pPr>
            <a:r>
              <a:rPr lang="en-AU" dirty="0" smtClean="0"/>
              <a:t>4) Transition planning across custodial environments, service linkage, and prison discharge planning clearly presents numerous obstacles for effective care-pathway coordination; particularly for those with enduring major mental illness.  It is felt that more focused resourcing is required for those primary mental healthcare providers tasked with this important aspect of service provision.</a:t>
            </a:r>
            <a:endParaRPr lang="en-AU" sz="800" dirty="0" smtClean="0"/>
          </a:p>
          <a:p>
            <a:pPr>
              <a:defRPr/>
            </a:pPr>
            <a:endParaRPr lang="en-US" dirty="0" smtClean="0"/>
          </a:p>
          <a:p>
            <a:pPr>
              <a:defRPr/>
            </a:pPr>
            <a:r>
              <a:rPr lang="en-AU" dirty="0" smtClean="0"/>
              <a:t>5) The somewhat fractured nature of custodial mental healthcare see a need for better communication and stronger interfaces between mental health service providers across sites (particularly between primary mental health services, psychosocial rehabilitation services, intellectual disability services, and Drug and Alcohol services) – although the introduction of Electronic Health Records will go some way to improving this.</a:t>
            </a:r>
            <a:endParaRPr lang="en-AU" sz="800" dirty="0" smtClean="0"/>
          </a:p>
          <a:p>
            <a:pPr>
              <a:defRPr/>
            </a:pPr>
            <a:endParaRPr lang="en-AU" dirty="0" smtClean="0"/>
          </a:p>
          <a:p>
            <a:pPr>
              <a:defRPr/>
            </a:pPr>
            <a:r>
              <a:rPr lang="en-US" dirty="0" smtClean="0"/>
              <a:t>6) Comprehensively targeting the unique/specific mental health needs of Culturally and Linguistically Diverse (CALD) and Koori prisoners requires an encompassing and holistic approach that is beyond the scope of the current service model.</a:t>
            </a:r>
          </a:p>
          <a:p>
            <a:pPr>
              <a:defRPr/>
            </a:pPr>
            <a:r>
              <a:rPr lang="en-US" sz="800" dirty="0" smtClean="0"/>
              <a:t>	</a:t>
            </a:r>
          </a:p>
          <a:p>
            <a:pPr>
              <a:defRPr/>
            </a:pPr>
            <a:r>
              <a:rPr lang="en-US" sz="800" dirty="0" smtClean="0"/>
              <a:t>	Holistic targeting of cultural needs beyond the scope of the current proposal</a:t>
            </a:r>
          </a:p>
          <a:p>
            <a:pPr>
              <a:defRPr/>
            </a:pPr>
            <a:endParaRPr lang="en-AU" sz="800" dirty="0" smtClean="0"/>
          </a:p>
          <a:p>
            <a:pPr>
              <a:defRPr/>
            </a:pPr>
            <a:endParaRPr lang="en-AU" dirty="0" smtClean="0"/>
          </a:p>
          <a:p>
            <a:pPr>
              <a:defRPr/>
            </a:pPr>
            <a:r>
              <a:rPr lang="en-AU" dirty="0" smtClean="0"/>
              <a:t>Comprehensive pain management services within custodial environments requires an integrated service delivery model (that is, General Practitioner, Drug &amp; Alcohol clinicians, mental health interventions) that is beyond the scope of the current proposal; although psychological interventions around pain management could be accessible within the current MFMHU service model.</a:t>
            </a:r>
            <a:endParaRPr lang="en-AU" sz="800" dirty="0" smtClean="0"/>
          </a:p>
          <a:p>
            <a:pPr>
              <a:defRPr/>
            </a:pPr>
            <a:endParaRPr lang="en-AU" dirty="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793BAD1-3554-4CDA-B951-F54DA410E9FD}" type="slidenum">
              <a:rPr lang="en-AU" altLang="en-US" smtClean="0">
                <a:latin typeface="Tahoma" pitchFamily="34" charset="0"/>
              </a:rPr>
              <a:pPr/>
              <a:t>21</a:t>
            </a:fld>
            <a:endParaRPr lang="en-AU" altLang="en-US" smtClean="0">
              <a:latin typeface="Tahoma"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a:defRPr/>
            </a:pPr>
            <a:r>
              <a:rPr lang="en-AU" dirty="0" smtClean="0"/>
              <a:t>Whilst custodial mental healthcare currently provides a critical (albeit overstretched) service for those prisoners at the severe end of the mental health spectrum, “the capacity to respond to the specific needs of prisoners with less serious mental illness or ABI, or culturally and linguistically diverse (</a:t>
            </a:r>
            <a:r>
              <a:rPr lang="en-AU" dirty="0" err="1" smtClean="0"/>
              <a:t>CALD</a:t>
            </a:r>
            <a:r>
              <a:rPr lang="en-AU" dirty="0" smtClean="0"/>
              <a:t>) and Koori prisoners is limited” (Department of Justice, 2010, p. 45).  </a:t>
            </a:r>
          </a:p>
          <a:p>
            <a:pPr>
              <a:defRPr/>
            </a:pPr>
            <a:r>
              <a:rPr lang="en-AU" dirty="0" smtClean="0"/>
              <a:t> </a:t>
            </a:r>
          </a:p>
          <a:p>
            <a:pPr>
              <a:defRPr/>
            </a:pPr>
            <a:endParaRPr lang="en-AU" dirty="0" smtClean="0"/>
          </a:p>
          <a:p>
            <a:pPr>
              <a:defRPr/>
            </a:pPr>
            <a:r>
              <a:rPr lang="en-AU" dirty="0" smtClean="0"/>
              <a:t>Accepting the key target areas outlined earlier, four interconnecting areas of primary clinical need were identified as underpinning the current strain on custodial mental health services, and directly contributing to the number of prisoners at the MAP with mental health issues.  </a:t>
            </a:r>
          </a:p>
          <a:p>
            <a:pPr marL="218862" indent="-218862">
              <a:buFontTx/>
              <a:buAutoNum type="arabicParenR"/>
              <a:defRPr/>
            </a:pPr>
            <a:endParaRPr lang="en-AU" cap="small" dirty="0" smtClean="0"/>
          </a:p>
          <a:p>
            <a:pPr marL="656585" lvl="1" indent="-218862">
              <a:buFontTx/>
              <a:buAutoNum type="arabicParenR"/>
              <a:defRPr/>
            </a:pPr>
            <a:r>
              <a:rPr lang="en-AU" cap="small" dirty="0" smtClean="0"/>
              <a:t>Impaired Mental Functioning</a:t>
            </a:r>
          </a:p>
          <a:p>
            <a:pPr marL="656585" lvl="1" indent="-218862">
              <a:buFontTx/>
              <a:buAutoNum type="arabicParenR"/>
              <a:defRPr/>
            </a:pPr>
            <a:r>
              <a:rPr lang="en-AU" cap="small" dirty="0" smtClean="0"/>
              <a:t>Suicide &amp; Self-harm</a:t>
            </a:r>
          </a:p>
          <a:p>
            <a:pPr marL="656585" lvl="1" indent="-218862">
              <a:buFontTx/>
              <a:buAutoNum type="arabicParenR"/>
              <a:defRPr/>
            </a:pPr>
            <a:r>
              <a:rPr lang="en-AU" cap="small" dirty="0" smtClean="0"/>
              <a:t>Intervention for Major Mental Illness</a:t>
            </a:r>
          </a:p>
          <a:p>
            <a:pPr marL="656585" lvl="1" indent="-218862">
              <a:buFontTx/>
              <a:buAutoNum type="arabicParenR"/>
              <a:defRPr/>
            </a:pPr>
            <a:r>
              <a:rPr lang="en-AU" cap="small" dirty="0" smtClean="0"/>
              <a:t>Mental Health in Solitary Confinement</a:t>
            </a:r>
            <a:endParaRPr lang="en-AU" sz="800" dirty="0" smtClean="0"/>
          </a:p>
          <a:p>
            <a:pPr>
              <a:defRPr/>
            </a:pPr>
            <a:endParaRPr lang="en-AU" dirty="0" smtClean="0"/>
          </a:p>
          <a:p>
            <a:pPr>
              <a:defRPr/>
            </a:pPr>
            <a:r>
              <a:rPr lang="en-AU" dirty="0" smtClean="0"/>
              <a:t>Acknowledging their interconnectedness, each of these areas is seen to have a varying degree of impact on ‘through-put/turnover,’ ‘clearance rates,’ ‘bed-blockage,’ ‘circuit-breaker placements,’ and mental health ‘bounce-back.’  </a:t>
            </a:r>
          </a:p>
          <a:p>
            <a:pPr>
              <a:defRPr/>
            </a:pPr>
            <a:endParaRPr lang="en-AU" dirty="0" smtClean="0"/>
          </a:p>
          <a:p>
            <a:pPr>
              <a:defRPr/>
            </a:pPr>
            <a:r>
              <a:rPr lang="en-AU" dirty="0" smtClean="0"/>
              <a:t> </a:t>
            </a:r>
          </a:p>
          <a:p>
            <a:pPr>
              <a:defRPr/>
            </a:pPr>
            <a:endParaRPr lang="en-AU" dirty="0" smtClean="0"/>
          </a:p>
          <a:p>
            <a:pPr>
              <a:defRPr/>
            </a:pPr>
            <a:r>
              <a:rPr lang="en-US" b="1" cap="small" dirty="0" smtClean="0"/>
              <a:t> </a:t>
            </a:r>
            <a:endParaRPr lang="en-AU" dirty="0" smtClean="0"/>
          </a:p>
          <a:p>
            <a:pPr>
              <a:defRPr/>
            </a:pPr>
            <a:endParaRPr lang="en-AU" dirty="0" smtClean="0"/>
          </a:p>
          <a:p>
            <a:pPr>
              <a:defRPr/>
            </a:pPr>
            <a:endParaRPr lang="en-AU" dirty="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67D595-DCDB-4775-A547-F8A1088310E9}" type="slidenum">
              <a:rPr lang="en-AU" altLang="en-US" smtClean="0">
                <a:latin typeface="Tahoma" pitchFamily="34" charset="0"/>
              </a:rPr>
              <a:pPr/>
              <a:t>22</a:t>
            </a:fld>
            <a:endParaRPr lang="en-AU" altLang="en-US" smtClean="0">
              <a:latin typeface="Tahoma"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p:txBody>
          <a:bodyPr wrap="square" numCol="1" anchor="t" anchorCtr="0" compatLnSpc="1">
            <a:prstTxWarp prst="textNoShape">
              <a:avLst/>
            </a:prstTxWarp>
          </a:bodyPr>
          <a:lstStyle/>
          <a:p>
            <a:pPr>
              <a:defRPr/>
            </a:pPr>
            <a:endParaRPr lang="en-AU" altLang="en-US" dirty="0" smtClean="0"/>
          </a:p>
          <a:p>
            <a:pPr marL="218862" indent="-218862">
              <a:buFontTx/>
              <a:buAutoNum type="arabicParenR"/>
              <a:defRPr/>
            </a:pPr>
            <a:r>
              <a:rPr lang="en-AU" altLang="en-US" dirty="0" smtClean="0"/>
              <a:t>Notable gaps in Victorian custodial mental healthcare is with respect to targeted intervention</a:t>
            </a:r>
          </a:p>
          <a:p>
            <a:pPr marL="656585" lvl="1" indent="-218862">
              <a:buFont typeface="Arial" pitchFamily="34" charset="0"/>
              <a:buChar char="•"/>
              <a:defRPr/>
            </a:pPr>
            <a:r>
              <a:rPr lang="en-AU" altLang="en-US" dirty="0" smtClean="0"/>
              <a:t>High prevalence disorders (e.g., Anxiety, </a:t>
            </a:r>
            <a:r>
              <a:rPr lang="en-AU" altLang="en-US" dirty="0" err="1" smtClean="0"/>
              <a:t>OCD</a:t>
            </a:r>
            <a:r>
              <a:rPr lang="en-AU" altLang="en-US" dirty="0" smtClean="0"/>
              <a:t>, mood disorders, Trauma-related disorders, psychological pain management)</a:t>
            </a:r>
          </a:p>
          <a:p>
            <a:pPr marL="656585" lvl="1" indent="-218862">
              <a:buFont typeface="Arial" pitchFamily="34" charset="0"/>
              <a:buChar char="•"/>
              <a:defRPr/>
            </a:pPr>
            <a:r>
              <a:rPr lang="en-AU" altLang="en-US" dirty="0" smtClean="0"/>
              <a:t>Impaired mental functioning (e.g., Personality Disorders, impulse control disorders),</a:t>
            </a:r>
          </a:p>
          <a:p>
            <a:pPr marL="656585" lvl="1" indent="-218862">
              <a:buFont typeface="Arial" pitchFamily="34" charset="0"/>
              <a:buChar char="•"/>
              <a:defRPr/>
            </a:pPr>
            <a:r>
              <a:rPr lang="en-AU" altLang="en-US" dirty="0" smtClean="0"/>
              <a:t>Demonstrating co-occurring ABI, ID, or dementia.</a:t>
            </a:r>
          </a:p>
          <a:p>
            <a:pPr marL="218862" indent="-218862">
              <a:defRPr/>
            </a:pPr>
            <a:endParaRPr lang="en-AU" altLang="en-US" dirty="0" smtClean="0"/>
          </a:p>
          <a:p>
            <a:pPr marL="218862" indent="-218862">
              <a:defRPr/>
            </a:pPr>
            <a:r>
              <a:rPr lang="en-AU" altLang="en-US" dirty="0" smtClean="0"/>
              <a:t>2) ‘Community equivalence’ in custodial mental health &amp; broadening of mental health issues during sentencing via </a:t>
            </a:r>
            <a:r>
              <a:rPr lang="en-AU" altLang="en-US" i="1" dirty="0" smtClean="0"/>
              <a:t>Verdins</a:t>
            </a:r>
            <a:r>
              <a:rPr lang="en-AU" altLang="en-US" dirty="0" smtClean="0"/>
              <a:t> </a:t>
            </a:r>
          </a:p>
          <a:p>
            <a:pPr marL="218862" indent="-218862">
              <a:defRPr/>
            </a:pPr>
            <a:r>
              <a:rPr lang="en-AU" altLang="en-US" dirty="0" smtClean="0"/>
              <a:t>		Alleviating suffering and promoting resilience and hope </a:t>
            </a:r>
          </a:p>
          <a:p>
            <a:pPr marL="218862" indent="-218862">
              <a:defRPr/>
            </a:pPr>
            <a:endParaRPr lang="en-AU" altLang="en-US" dirty="0" smtClean="0"/>
          </a:p>
          <a:p>
            <a:pPr marL="218862" indent="-218862">
              <a:defRPr/>
            </a:pPr>
            <a:r>
              <a:rPr lang="en-AU" altLang="en-US" dirty="0" smtClean="0"/>
              <a:t>3) Psychological/Psychosocial intervention modalities form the mainstay of treatment for these mental health issues, </a:t>
            </a:r>
          </a:p>
          <a:p>
            <a:pPr marL="218862" indent="-218862">
              <a:defRPr/>
            </a:pPr>
            <a:endParaRPr lang="en-AU" altLang="en-US" dirty="0" smtClean="0"/>
          </a:p>
          <a:p>
            <a:pPr marL="218862" indent="-218862">
              <a:defRPr/>
            </a:pPr>
            <a:r>
              <a:rPr lang="en-AU" altLang="en-US" dirty="0" smtClean="0"/>
              <a:t>		Debilitating mental health issues whose manifestations fall short of major mental illness.</a:t>
            </a:r>
          </a:p>
          <a:p>
            <a:pPr marL="218862" indent="-218862">
              <a:defRPr/>
            </a:pPr>
            <a:r>
              <a:rPr lang="en-AU" altLang="en-US" dirty="0" smtClean="0"/>
              <a:t>		Targeted group and one-to-one intervention across custodial environments.</a:t>
            </a:r>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172B20-B378-4E8F-853F-0E064DA69911}" type="slidenum">
              <a:rPr lang="en-AU" altLang="en-US" smtClean="0">
                <a:latin typeface="Tahoma" pitchFamily="34" charset="0"/>
              </a:rPr>
              <a:pPr/>
              <a:t>23</a:t>
            </a:fld>
            <a:endParaRPr lang="en-AU" altLang="en-US" smtClean="0">
              <a:latin typeface="Tahoma"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85000" lnSpcReduction="20000"/>
          </a:bodyPr>
          <a:lstStyle/>
          <a:p>
            <a:pPr>
              <a:defRPr/>
            </a:pPr>
            <a:endParaRPr lang="en-AU" dirty="0" smtClean="0"/>
          </a:p>
          <a:p>
            <a:pPr>
              <a:defRPr/>
            </a:pPr>
            <a:r>
              <a:rPr lang="en-US" dirty="0" smtClean="0"/>
              <a:t>Acknowledging that individuals demonstrating an acute/ imminent SASH risk might require management within a seclusion environment such as an Observation Cell</a:t>
            </a:r>
          </a:p>
          <a:p>
            <a:pPr>
              <a:defRPr/>
            </a:pPr>
            <a:endParaRPr lang="en-US" dirty="0" smtClean="0"/>
          </a:p>
          <a:p>
            <a:pPr marL="218862" indent="-218862">
              <a:buFontTx/>
              <a:buAutoNum type="arabicParenR"/>
              <a:defRPr/>
            </a:pPr>
            <a:r>
              <a:rPr lang="en-US" dirty="0" smtClean="0"/>
              <a:t>Even within acute custodial mental healthcare there is a paucity of safe and </a:t>
            </a:r>
            <a:r>
              <a:rPr lang="en-AU" dirty="0" smtClean="0"/>
              <a:t>supportive transitional mental health environments that effectively balance the deleterious mental health impacts of seclusion, with the recover-focused efforts designed to forestall further deterioration in mental health.</a:t>
            </a:r>
          </a:p>
          <a:p>
            <a:pPr marL="218862" indent="-218862">
              <a:buFontTx/>
              <a:buAutoNum type="arabicParenR"/>
              <a:defRPr/>
            </a:pPr>
            <a:endParaRPr lang="en-AU" dirty="0" smtClean="0"/>
          </a:p>
          <a:p>
            <a:pPr marL="218862" indent="-218862">
              <a:buFontTx/>
              <a:buAutoNum type="arabicParenR"/>
              <a:defRPr/>
            </a:pPr>
            <a:r>
              <a:rPr lang="en-US" dirty="0" smtClean="0"/>
              <a:t>Lack of focused mental health interventions targeting chronic high-risk suicidal ideation or self-harm </a:t>
            </a:r>
            <a:r>
              <a:rPr lang="en-AU" dirty="0" smtClean="0"/>
              <a:t>behaviour</a:t>
            </a:r>
            <a:r>
              <a:rPr lang="en-US" dirty="0" smtClean="0"/>
              <a:t> (Victorian Ombudsman, 2011; 2012; 2014).</a:t>
            </a:r>
          </a:p>
          <a:p>
            <a:pPr marL="218862" indent="-218862">
              <a:buFontTx/>
              <a:buAutoNum type="arabicParenR"/>
              <a:defRPr/>
            </a:pPr>
            <a:endParaRPr lang="en-US" dirty="0" smtClean="0"/>
          </a:p>
          <a:p>
            <a:pPr marL="218862" indent="-218862">
              <a:buFontTx/>
              <a:buAutoNum type="arabicParenR"/>
              <a:defRPr/>
            </a:pPr>
            <a:r>
              <a:rPr lang="en-US" dirty="0" smtClean="0"/>
              <a:t>Limited formulation (</a:t>
            </a:r>
            <a:r>
              <a:rPr lang="en-AU" dirty="0" smtClean="0"/>
              <a:t>psychological/psychosocial assessment and intervention) targeting the causal mechanisms underpinning enhanced suicidal/self-harm behaviour/intent.  </a:t>
            </a:r>
          </a:p>
          <a:p>
            <a:pPr marL="218862" indent="-218862">
              <a:buFontTx/>
              <a:buAutoNum type="arabicParenR"/>
              <a:defRPr/>
            </a:pPr>
            <a:endParaRPr lang="en-AU" dirty="0" smtClean="0"/>
          </a:p>
          <a:p>
            <a:pPr marL="218862" indent="-218862">
              <a:buFontTx/>
              <a:buAutoNum type="arabicParenR"/>
              <a:defRPr/>
            </a:pPr>
            <a:r>
              <a:rPr lang="en-AU" dirty="0" smtClean="0"/>
              <a:t>Currently minimal reliance on relational security</a:t>
            </a:r>
          </a:p>
          <a:p>
            <a:pPr marL="656585" lvl="1" indent="-218862">
              <a:buFontTx/>
              <a:buAutoNum type="arabicParenR"/>
              <a:defRPr/>
            </a:pPr>
            <a:r>
              <a:rPr lang="en-AU" dirty="0" smtClean="0"/>
              <a:t>Almost half of the prisoners psychiatrically cleared (that is not acutely suicidal) from an observation cell placement have a psychiatric rating that allows for their immediate transition beyond MAP.  </a:t>
            </a:r>
          </a:p>
          <a:p>
            <a:pPr marL="656585" lvl="1" indent="-218862">
              <a:buFontTx/>
              <a:buAutoNum type="arabicParenR"/>
              <a:defRPr/>
            </a:pPr>
            <a:r>
              <a:rPr lang="en-AU" dirty="0" smtClean="0"/>
              <a:t>Generally lost to follow-up.  </a:t>
            </a:r>
          </a:p>
          <a:p>
            <a:pPr marL="656585" lvl="1" indent="-218862">
              <a:buFontTx/>
              <a:buAutoNum type="arabicParenR"/>
              <a:defRPr/>
            </a:pPr>
            <a:r>
              <a:rPr lang="en-AU" dirty="0" smtClean="0"/>
              <a:t>No formulation of causal mechanisms of original/recent suicidal ideation; nor the likelihood that these casual mechanisms may resurface at some later point in time. </a:t>
            </a:r>
          </a:p>
          <a:p>
            <a:pPr marL="656585" lvl="1" indent="-218862">
              <a:buFontTx/>
              <a:buAutoNum type="arabicParenR"/>
              <a:defRPr/>
            </a:pPr>
            <a:endParaRPr lang="en-AU" dirty="0" smtClean="0"/>
          </a:p>
          <a:p>
            <a:pPr marL="218862" indent="-218862">
              <a:buFontTx/>
              <a:buAutoNum type="arabicParenR"/>
              <a:defRPr/>
            </a:pPr>
            <a:r>
              <a:rPr lang="en-AU" dirty="0" smtClean="0"/>
              <a:t>Over-reliance on procedural security (that is, monitoring mental state; reviewing S-rating; assessment and documentation of SASH).  </a:t>
            </a:r>
          </a:p>
          <a:p>
            <a:pPr marL="218862" indent="-218862">
              <a:buFontTx/>
              <a:buAutoNum type="arabicParenR"/>
              <a:defRPr/>
            </a:pPr>
            <a:endParaRPr lang="en-AU" dirty="0" smtClean="0"/>
          </a:p>
          <a:p>
            <a:pPr>
              <a:defRPr/>
            </a:pPr>
            <a:r>
              <a:rPr lang="en-AU" dirty="0" smtClean="0"/>
              <a:t>See Victorian Ombudsman, 2011; 2012; 2014.</a:t>
            </a:r>
          </a:p>
          <a:p>
            <a:pPr>
              <a:defRPr/>
            </a:pPr>
            <a:r>
              <a:rPr lang="en-AU" dirty="0" smtClean="0"/>
              <a:t>  </a:t>
            </a:r>
          </a:p>
          <a:p>
            <a:pPr marL="218862" indent="-218862">
              <a:buFontTx/>
              <a:buAutoNum type="arabicParenR"/>
              <a:defRPr/>
            </a:pPr>
            <a:endParaRPr lang="en-AU" dirty="0"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E1B330-1812-450B-A7F2-DBA944BB771C}" type="slidenum">
              <a:rPr lang="en-AU" altLang="en-US" smtClean="0">
                <a:latin typeface="Tahoma" pitchFamily="34" charset="0"/>
              </a:rPr>
              <a:pPr/>
              <a:t>24</a:t>
            </a:fld>
            <a:endParaRPr lang="en-AU" altLang="en-US" smtClean="0">
              <a:latin typeface="Tahoma"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marL="217488" indent="-217488">
              <a:buFontTx/>
              <a:buAutoNum type="arabicParenR"/>
            </a:pPr>
            <a:r>
              <a:rPr lang="en-US" smtClean="0"/>
              <a:t>Best-practice treatment guidelines for psychosis and major mood disorders routinely explicate the role of psychological and psychosocial interventions </a:t>
            </a:r>
          </a:p>
          <a:p>
            <a:pPr marL="655638" lvl="1" indent="-217488">
              <a:buFontTx/>
              <a:buAutoNum type="arabicParenR"/>
            </a:pPr>
            <a:r>
              <a:rPr lang="en-US" smtClean="0"/>
              <a:t>Aid symptom resolution and promote recovery [see NHMRC and NICE guidelines].</a:t>
            </a:r>
          </a:p>
          <a:p>
            <a:pPr marL="217488" indent="-217488"/>
            <a:endParaRPr lang="en-US" smtClean="0"/>
          </a:p>
          <a:p>
            <a:pPr marL="217488" indent="-217488">
              <a:buFont typeface="Calibri" pitchFamily="34" charset="0"/>
              <a:buAutoNum type="arabicParenR" startAt="2"/>
            </a:pPr>
            <a:r>
              <a:rPr lang="en-AU" smtClean="0"/>
              <a:t>Limited availability of such services to support recovery in those presenting with a major mental illness not requiring AAU or TEH.</a:t>
            </a:r>
          </a:p>
          <a:p>
            <a:pPr marL="1093788" lvl="2" indent="-217488">
              <a:buFont typeface="Calibri" pitchFamily="34" charset="0"/>
              <a:buAutoNum type="arabicParenR" startAt="2"/>
            </a:pPr>
            <a:r>
              <a:rPr lang="en-AU" smtClean="0"/>
              <a:t>Limited non-pharmacological interventions – even at MAP</a:t>
            </a:r>
          </a:p>
          <a:p>
            <a:pPr marL="1093788" lvl="2" indent="-217488">
              <a:buFont typeface="Calibri" pitchFamily="34" charset="0"/>
              <a:buAutoNum type="arabicParenR" startAt="2"/>
            </a:pPr>
            <a:r>
              <a:rPr lang="en-AU" smtClean="0"/>
              <a:t>Minimal access to slow-stream psychosocial rehabilitation unit at PPP (i.e., the St Paul’s Unit) 38 day stay</a:t>
            </a:r>
          </a:p>
          <a:p>
            <a:pPr marL="655638" lvl="1" indent="-217488">
              <a:buFont typeface="Calibri" pitchFamily="34" charset="0"/>
              <a:buAutoNum type="arabicParenR" startAt="2"/>
            </a:pPr>
            <a:endParaRPr lang="en-US" smtClean="0"/>
          </a:p>
          <a:p>
            <a:pPr marL="217488" indent="-217488">
              <a:buFontTx/>
              <a:buAutoNum type="arabicParenR" startAt="2"/>
            </a:pPr>
            <a:r>
              <a:rPr lang="en-US" smtClean="0"/>
              <a:t>Mental instability reduces capacity to engage in ORP; increased drop-out, and reduces uptake of material</a:t>
            </a:r>
          </a:p>
          <a:p>
            <a:pPr marL="217488" indent="-217488">
              <a:buFontTx/>
              <a:buAutoNum type="arabicParenR" startAt="2"/>
            </a:pPr>
            <a:endParaRPr lang="en-US" smtClean="0"/>
          </a:p>
          <a:p>
            <a:pPr marL="217488" indent="-217488">
              <a:buFontTx/>
              <a:buAutoNum type="arabicParenR" startAt="2"/>
            </a:pPr>
            <a:r>
              <a:rPr lang="en-US" smtClean="0"/>
              <a:t>Minimal tailoring of offense specific and criminogenic needs programs  </a:t>
            </a:r>
            <a:r>
              <a:rPr lang="en-AU" smtClean="0"/>
              <a:t>(i.e., Violence, Sexual Offending, Drug &amp; Alcohol) </a:t>
            </a:r>
            <a:r>
              <a:rPr lang="en-US" smtClean="0"/>
              <a:t>and/or criminogenic needs (e.g., Cognitive Skills, Life skills) programs run through </a:t>
            </a:r>
            <a:r>
              <a:rPr lang="en-AU" smtClean="0"/>
              <a:t>Offender Rehabilitation Programs.</a:t>
            </a:r>
            <a:endParaRPr lang="en-US"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7BAC17-58E9-4A13-BB60-3138050F372F}" type="slidenum">
              <a:rPr lang="en-AU" altLang="en-US" smtClean="0">
                <a:latin typeface="Tahoma" pitchFamily="34" charset="0"/>
              </a:rPr>
              <a:pPr/>
              <a:t>25</a:t>
            </a:fld>
            <a:endParaRPr lang="en-AU" altLang="en-US" smtClean="0">
              <a:latin typeface="Tahoma"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marL="218862" indent="-218862">
              <a:buFontTx/>
              <a:buAutoNum type="arabicParenR"/>
              <a:defRPr/>
            </a:pPr>
            <a:r>
              <a:rPr lang="en-AU" dirty="0" smtClean="0"/>
              <a:t>The Victorian Government and Judicial Officer’s have recently questioned the appropriateness of solitary confinement.  Despite this, solitary confinement continues to be widely utilised in custodial environments  </a:t>
            </a:r>
          </a:p>
          <a:p>
            <a:pPr marL="218862" indent="-218862">
              <a:buFontTx/>
              <a:buAutoNum type="arabicParenR"/>
              <a:defRPr/>
            </a:pPr>
            <a:endParaRPr lang="en-AU" dirty="0" smtClean="0"/>
          </a:p>
          <a:p>
            <a:pPr marL="218862" indent="-218862">
              <a:buFontTx/>
              <a:buAutoNum type="arabicParenR"/>
              <a:defRPr/>
            </a:pPr>
            <a:r>
              <a:rPr lang="en-AU" dirty="0" smtClean="0"/>
              <a:t>Widely accepted expert international consensus on the deleterious effects of isolation on prisoner mental health, both </a:t>
            </a:r>
          </a:p>
          <a:p>
            <a:pPr marL="656585" lvl="1" indent="-218862">
              <a:buFontTx/>
              <a:buAutoNum type="arabicParenR"/>
              <a:defRPr/>
            </a:pPr>
            <a:r>
              <a:rPr lang="en-AU" dirty="0" smtClean="0"/>
              <a:t>Psychological impacts of confinement include (although are not limited to) anxiety, depression, anger, cognitive disturbance, perceptual distortions, obsessive thoughts, paranoia, and psychosis (Grassian, 2006, Shalev, 2008). </a:t>
            </a:r>
          </a:p>
          <a:p>
            <a:pPr marL="656585" lvl="1" indent="-218862">
              <a:buFontTx/>
              <a:buAutoNum type="arabicParenR"/>
              <a:defRPr/>
            </a:pPr>
            <a:endParaRPr lang="en-AU" dirty="0" smtClean="0"/>
          </a:p>
          <a:p>
            <a:pPr marL="218862" indent="-218862">
              <a:buFontTx/>
              <a:buAutoNum type="arabicParenR"/>
              <a:defRPr/>
            </a:pPr>
            <a:r>
              <a:rPr lang="en-AU" dirty="0" smtClean="0"/>
              <a:t>Whilst such impacts are observable in even the most psychologically resilient prisoners (Grassian 2012)</a:t>
            </a:r>
          </a:p>
          <a:p>
            <a:pPr marL="656585" lvl="1" indent="-218862">
              <a:buFontTx/>
              <a:buAutoNum type="arabicParenR"/>
              <a:defRPr/>
            </a:pPr>
            <a:r>
              <a:rPr lang="en-AU" dirty="0" smtClean="0"/>
              <a:t>Effects are especially significant for persons with serious mental illness (i.e., Psychotic Disorders, Mood Disorder), </a:t>
            </a:r>
          </a:p>
          <a:p>
            <a:pPr marL="656585" lvl="1" indent="-218862">
              <a:buFontTx/>
              <a:buAutoNum type="arabicParenR"/>
              <a:defRPr/>
            </a:pPr>
            <a:r>
              <a:rPr lang="en-AU" dirty="0" smtClean="0"/>
              <a:t>IMF: Internal emotional lives are chaotic and impulse-ridden (e.g., severe personality disorders, </a:t>
            </a:r>
            <a:r>
              <a:rPr lang="en-AU" dirty="0" err="1" smtClean="0"/>
              <a:t>PTSD</a:t>
            </a:r>
            <a:r>
              <a:rPr lang="en-AU" dirty="0" smtClean="0"/>
              <a:t>, significantly impaired mental functioning) (see Metzner &amp; Fellner, 2010).  </a:t>
            </a:r>
          </a:p>
          <a:p>
            <a:pPr marL="218862" indent="-218862">
              <a:buFontTx/>
              <a:buAutoNum type="arabicParenR"/>
              <a:defRPr/>
            </a:pPr>
            <a:endParaRPr lang="en-AU" dirty="0" smtClean="0"/>
          </a:p>
          <a:p>
            <a:pPr marL="218862" indent="-218862">
              <a:buFontTx/>
              <a:buAutoNum type="arabicParenR"/>
              <a:defRPr/>
            </a:pPr>
            <a:r>
              <a:rPr lang="en-AU" dirty="0" smtClean="0"/>
              <a:t>Limited mental health monitoring</a:t>
            </a:r>
          </a:p>
          <a:p>
            <a:pPr marL="656585" lvl="1" indent="-218862">
              <a:buFontTx/>
              <a:buAutoNum type="arabicParenR"/>
              <a:defRPr/>
            </a:pPr>
            <a:r>
              <a:rPr lang="en-AU" dirty="0" smtClean="0"/>
              <a:t>Restricted to those on mental healthcare plans with a P-rating; reviews by Psychiatrists &amp; Psychiatric nursing.</a:t>
            </a:r>
          </a:p>
          <a:p>
            <a:pPr marL="656585" lvl="1" indent="-218862">
              <a:defRPr/>
            </a:pPr>
            <a:endParaRPr lang="en-AU" dirty="0" smtClean="0"/>
          </a:p>
          <a:p>
            <a:pPr marL="218862" indent="-218862">
              <a:buFontTx/>
              <a:buAutoNum type="arabicParenR"/>
              <a:defRPr/>
            </a:pPr>
            <a:r>
              <a:rPr lang="en-AU" dirty="0" smtClean="0"/>
              <a:t>Minimal intervention to forestall deleterious effects of solitary confinement – generally limited to the prescription of psychotropic medication</a:t>
            </a:r>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C7F537-5614-47E7-9344-0348DE26A121}" type="slidenum">
              <a:rPr lang="en-AU" altLang="en-US" smtClean="0">
                <a:latin typeface="Tahoma" pitchFamily="34" charset="0"/>
              </a:rPr>
              <a:pPr/>
              <a:t>26</a:t>
            </a:fld>
            <a:endParaRPr lang="en-AU" altLang="en-US" smtClean="0">
              <a:latin typeface="Tahoma"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r>
              <a:rPr lang="en-AU" b="1" cap="small" dirty="0" smtClean="0"/>
              <a:t>	</a:t>
            </a:r>
            <a:endParaRPr lang="en-AU" dirty="0" smtClean="0"/>
          </a:p>
          <a:p>
            <a:pPr>
              <a:defRPr/>
            </a:pPr>
            <a:endParaRPr lang="en-AU" dirty="0" smtClean="0"/>
          </a:p>
          <a:p>
            <a:pPr>
              <a:defRPr/>
            </a:pPr>
            <a:endParaRPr lang="en-AU" dirty="0" smtClean="0"/>
          </a:p>
          <a:p>
            <a:pPr>
              <a:defRPr/>
            </a:pPr>
            <a:endParaRPr lang="en-AU" dirty="0" smtClean="0"/>
          </a:p>
          <a:p>
            <a:pPr>
              <a:defRPr/>
            </a:pPr>
            <a:endParaRPr lang="en-AU" dirty="0"/>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ECAD4E3-7EE6-4339-8480-9F86A4650BA7}" type="slidenum">
              <a:rPr lang="en-AU" altLang="en-US" smtClean="0">
                <a:latin typeface="Tahoma" pitchFamily="34" charset="0"/>
              </a:rPr>
              <a:pPr/>
              <a:t>27</a:t>
            </a:fld>
            <a:endParaRPr lang="en-AU" altLang="en-US" smtClean="0">
              <a:latin typeface="Tahoma"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AU" dirty="0" smtClean="0"/>
              <a:t>MAP Psychology</a:t>
            </a:r>
          </a:p>
          <a:p>
            <a:pPr>
              <a:buFont typeface="Wingdings" pitchFamily="2" charset="2"/>
              <a:buNone/>
              <a:defRPr/>
            </a:pPr>
            <a:endParaRPr lang="en-AU" sz="600" dirty="0" smtClean="0"/>
          </a:p>
          <a:p>
            <a:pPr>
              <a:defRPr/>
            </a:pPr>
            <a:r>
              <a:rPr lang="en-AU" dirty="0" smtClean="0"/>
              <a:t>MRC Based Multidisciplinary Team</a:t>
            </a:r>
          </a:p>
          <a:p>
            <a:pPr>
              <a:buFont typeface="Wingdings" pitchFamily="2" charset="2"/>
              <a:buNone/>
              <a:defRPr/>
            </a:pPr>
            <a:endParaRPr lang="en-AU" sz="600" dirty="0" smtClean="0"/>
          </a:p>
          <a:p>
            <a:pPr>
              <a:defRPr/>
            </a:pPr>
            <a:r>
              <a:rPr lang="en-AU" dirty="0" smtClean="0"/>
              <a:t>MAP In-Reach</a:t>
            </a:r>
          </a:p>
          <a:p>
            <a:pPr>
              <a:defRPr/>
            </a:pPr>
            <a:endParaRPr lang="en-AU" sz="600" dirty="0" smtClean="0"/>
          </a:p>
          <a:p>
            <a:pPr>
              <a:defRPr/>
            </a:pPr>
            <a:r>
              <a:rPr lang="en-AU" dirty="0" smtClean="0"/>
              <a:t>Transition Out-Reach</a:t>
            </a:r>
          </a:p>
          <a:p>
            <a:pPr lvl="1">
              <a:buClr>
                <a:schemeClr val="accent2">
                  <a:lumMod val="40000"/>
                  <a:lumOff val="60000"/>
                </a:schemeClr>
              </a:buClr>
              <a:defRPr/>
            </a:pPr>
            <a:r>
              <a:rPr lang="en-AU" sz="1900" dirty="0" smtClean="0"/>
              <a:t>Sentenced Mainstream &amp; Protection Prison </a:t>
            </a:r>
          </a:p>
          <a:p>
            <a:pPr lvl="1">
              <a:defRPr/>
            </a:pPr>
            <a:endParaRPr lang="en-AU" dirty="0" smtClean="0"/>
          </a:p>
          <a:p>
            <a:pPr>
              <a:defRPr/>
            </a:pPr>
            <a:r>
              <a:rPr lang="en-AU" dirty="0" smtClean="0"/>
              <a:t>Satellite Services</a:t>
            </a:r>
          </a:p>
          <a:p>
            <a:pPr lvl="1">
              <a:buClr>
                <a:schemeClr val="accent2">
                  <a:lumMod val="40000"/>
                  <a:lumOff val="60000"/>
                </a:schemeClr>
              </a:buClr>
              <a:defRPr/>
            </a:pPr>
            <a:r>
              <a:rPr lang="en-AU" sz="1900" dirty="0" smtClean="0"/>
              <a:t>Barwon prison (Management units)  </a:t>
            </a:r>
          </a:p>
          <a:p>
            <a:pPr lvl="1">
              <a:buClr>
                <a:schemeClr val="accent2">
                  <a:lumMod val="40000"/>
                  <a:lumOff val="60000"/>
                </a:schemeClr>
              </a:buClr>
              <a:defRPr/>
            </a:pPr>
            <a:r>
              <a:rPr lang="en-AU" sz="1900" dirty="0" smtClean="0"/>
              <a:t>Marngoneet prison (support ORP programs)</a:t>
            </a:r>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FAD5BF9-C4DB-4052-A45D-45CE40496C86}" type="slidenum">
              <a:rPr lang="en-AU" altLang="en-US" smtClean="0">
                <a:latin typeface="Tahoma" pitchFamily="34" charset="0"/>
              </a:rPr>
              <a:pPr/>
              <a:t>28</a:t>
            </a:fld>
            <a:endParaRPr lang="en-AU" altLang="en-US" smtClean="0">
              <a:latin typeface="Tahoma"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0000" lnSpcReduction="20000"/>
          </a:bodyPr>
          <a:lstStyle/>
          <a:p>
            <a:pPr marL="218862" indent="-218862">
              <a:buFontTx/>
              <a:buAutoNum type="arabicParenR"/>
              <a:defRPr/>
            </a:pPr>
            <a:r>
              <a:rPr lang="en-AU" dirty="0" smtClean="0"/>
              <a:t>Decentralised custodial mental healthcare.</a:t>
            </a:r>
          </a:p>
          <a:p>
            <a:pPr marL="218862" indent="-218862">
              <a:buFontTx/>
              <a:buAutoNum type="arabicParenR"/>
              <a:defRPr/>
            </a:pPr>
            <a:endParaRPr lang="en-AU" dirty="0" smtClean="0"/>
          </a:p>
          <a:p>
            <a:pPr marL="218862" indent="-218862">
              <a:buFontTx/>
              <a:buAutoNum type="arabicParenR"/>
              <a:defRPr/>
            </a:pPr>
            <a:r>
              <a:rPr lang="en-AU" dirty="0" smtClean="0"/>
              <a:t>Increased ‘clearance’ and ‘through-put’ rates of those with mental health concerns:</a:t>
            </a:r>
          </a:p>
          <a:p>
            <a:pPr marL="656585" lvl="1" indent="-218862">
              <a:buFontTx/>
              <a:buAutoNum type="arabicParenR"/>
              <a:defRPr/>
            </a:pPr>
            <a:r>
              <a:rPr lang="en-AU" dirty="0" smtClean="0"/>
              <a:t>Expediting clearance of remand prisoners with impaired mental functioning whom are not currently identified by the MAP intake screening assessment or the P-rating system); </a:t>
            </a:r>
          </a:p>
          <a:p>
            <a:pPr marL="218862" indent="-218862">
              <a:buFontTx/>
              <a:buAutoNum type="arabicParenR"/>
              <a:defRPr/>
            </a:pPr>
            <a:endParaRPr lang="en-AU" dirty="0" smtClean="0"/>
          </a:p>
          <a:p>
            <a:pPr marL="218862" indent="-218862">
              <a:buFontTx/>
              <a:buAutoNum type="arabicParenR"/>
              <a:defRPr/>
            </a:pPr>
            <a:r>
              <a:rPr lang="en-AU" dirty="0" smtClean="0"/>
              <a:t>Reducing ‘bounce-back’ and bed blockage</a:t>
            </a:r>
          </a:p>
          <a:p>
            <a:pPr marL="656585" lvl="1" indent="-218862">
              <a:buFontTx/>
              <a:buAutoNum type="arabicParenR"/>
              <a:defRPr/>
            </a:pPr>
            <a:r>
              <a:rPr lang="en-AU" dirty="0" smtClean="0"/>
              <a:t>‘Bounce-back’ of poorly prepared/transitioned prisoners (both sentenced and remand prisoners)</a:t>
            </a:r>
          </a:p>
          <a:p>
            <a:pPr marL="656585" lvl="1" indent="-218862">
              <a:buFontTx/>
              <a:buAutoNum type="arabicParenR"/>
              <a:defRPr/>
            </a:pPr>
            <a:r>
              <a:rPr lang="en-AU" dirty="0" smtClean="0"/>
              <a:t>‘Bed-blockage’ from prisoners returned to the MAP with ‘complex/challenging’ presentations.  </a:t>
            </a:r>
          </a:p>
          <a:p>
            <a:pPr marL="218862" indent="-218862">
              <a:buFontTx/>
              <a:buAutoNum type="arabicParenR"/>
              <a:defRPr/>
            </a:pPr>
            <a:endParaRPr lang="en-AU" dirty="0" smtClean="0"/>
          </a:p>
          <a:p>
            <a:pPr marL="218862" indent="-218862">
              <a:buFontTx/>
              <a:buAutoNum type="arabicParenR"/>
              <a:defRPr/>
            </a:pPr>
            <a:r>
              <a:rPr lang="en-AU" dirty="0" smtClean="0"/>
              <a:t>Enhanced identification of mental health issues with mechanisms to capture those with significantly impaired mental functioning.</a:t>
            </a:r>
          </a:p>
          <a:p>
            <a:pPr marL="218862" indent="-218862">
              <a:buFontTx/>
              <a:buAutoNum type="arabicParenR"/>
              <a:defRPr/>
            </a:pPr>
            <a:endParaRPr lang="en-AU" dirty="0" smtClean="0"/>
          </a:p>
          <a:p>
            <a:pPr marL="218862" indent="-218862">
              <a:buFontTx/>
              <a:buAutoNum type="arabicParenR"/>
              <a:defRPr/>
            </a:pPr>
            <a:r>
              <a:rPr lang="en-AU" dirty="0" smtClean="0"/>
              <a:t>Comprehensive diagnostic elevations outside of the MAP for those not requiring more intensive services (AAU or </a:t>
            </a:r>
            <a:r>
              <a:rPr lang="en-AU" dirty="0" err="1" smtClean="0"/>
              <a:t>TEH</a:t>
            </a:r>
            <a:r>
              <a:rPr lang="en-AU" dirty="0" smtClean="0"/>
              <a:t>) </a:t>
            </a:r>
          </a:p>
          <a:p>
            <a:pPr marL="656585" lvl="1" indent="-218862">
              <a:buFontTx/>
              <a:buAutoNum type="arabicParenR"/>
              <a:defRPr/>
            </a:pPr>
            <a:r>
              <a:rPr lang="en-AU" dirty="0" smtClean="0"/>
              <a:t>Complex mental health presentations, feigned psychopathology, severe personality pathology, serious challenging behaviours, and co-morbid Acquired Brain Injury (ABI)/Intellectual Disability (ID)).</a:t>
            </a:r>
          </a:p>
          <a:p>
            <a:pPr marL="218862" indent="-218862">
              <a:buFontTx/>
              <a:buAutoNum type="arabicParenR"/>
              <a:defRPr/>
            </a:pPr>
            <a:endParaRPr lang="en-AU" dirty="0" smtClean="0"/>
          </a:p>
          <a:p>
            <a:pPr marL="218862" indent="-218862">
              <a:buFontTx/>
              <a:buAutoNum type="arabicParenR"/>
              <a:defRPr/>
            </a:pPr>
            <a:r>
              <a:rPr lang="en-AU" dirty="0" smtClean="0"/>
              <a:t>Providing training/education, and complex case consultation</a:t>
            </a:r>
          </a:p>
          <a:p>
            <a:pPr marL="656585" lvl="1" indent="-218862">
              <a:buFontTx/>
              <a:buAutoNum type="arabicParenR"/>
              <a:defRPr/>
            </a:pPr>
            <a:r>
              <a:rPr lang="en-AU" dirty="0" smtClean="0"/>
              <a:t>Increased staff confidence to manage complex presentations within there environment</a:t>
            </a:r>
          </a:p>
          <a:p>
            <a:pPr marL="218862" indent="-218862">
              <a:buFontTx/>
              <a:buAutoNum type="arabicParenR"/>
              <a:defRPr/>
            </a:pPr>
            <a:endParaRPr lang="en-AU" dirty="0" smtClean="0"/>
          </a:p>
          <a:p>
            <a:pPr marL="218862" indent="-218862">
              <a:buFontTx/>
              <a:buAutoNum type="arabicParenR"/>
              <a:defRPr/>
            </a:pPr>
            <a:r>
              <a:rPr lang="en-AU" dirty="0" smtClean="0"/>
              <a:t>Supportive and safe transitional services for prisoners whose acute/imminent risk of suicide has abated; but whom are assessed as presenting a chronic high risk of suicide or self-harm whilst on remand.</a:t>
            </a:r>
          </a:p>
          <a:p>
            <a:pPr marL="218862" indent="-218862">
              <a:buFontTx/>
              <a:buAutoNum type="arabicParenR"/>
              <a:defRPr/>
            </a:pPr>
            <a:endParaRPr lang="en-AU" dirty="0" smtClean="0"/>
          </a:p>
          <a:p>
            <a:pPr marL="218862" indent="-218862">
              <a:buFontTx/>
              <a:buAutoNum type="arabicParenR"/>
              <a:defRPr/>
            </a:pPr>
            <a:r>
              <a:rPr lang="en-AU" dirty="0" smtClean="0"/>
              <a:t>Non-centralised mental-health step-down environments outside of the MAP, </a:t>
            </a:r>
          </a:p>
          <a:p>
            <a:pPr marL="656585" lvl="1" indent="-218862">
              <a:buFontTx/>
              <a:buAutoNum type="arabicParenR"/>
              <a:defRPr/>
            </a:pPr>
            <a:r>
              <a:rPr lang="en-AU" dirty="0" smtClean="0"/>
              <a:t>For those individuals on remand with enduring mental health pathology (e.g., psychotic or mood disorder symptoms).</a:t>
            </a:r>
          </a:p>
          <a:p>
            <a:pPr marL="656585" lvl="1" indent="-218862">
              <a:buFontTx/>
              <a:buAutoNum type="arabicParenR"/>
              <a:defRPr/>
            </a:pPr>
            <a:r>
              <a:rPr lang="en-AU" dirty="0" smtClean="0"/>
              <a:t>Increasing the range of mental health services for prisoners with unresolved/acute mental health symptoms requiring continued assertive intervention and follow-up.</a:t>
            </a:r>
          </a:p>
          <a:p>
            <a:pPr marL="656585" lvl="1" indent="-218862">
              <a:buFontTx/>
              <a:buAutoNum type="arabicParenR"/>
              <a:defRPr/>
            </a:pPr>
            <a:r>
              <a:rPr lang="en-AU" dirty="0" smtClean="0"/>
              <a:t>Enhance confidence of mental health professionals to clear prisoners beyond MAP and reduce ‘hold and review’ times at the MAP.</a:t>
            </a:r>
          </a:p>
          <a:p>
            <a:pPr marL="218862" indent="-218862">
              <a:buFontTx/>
              <a:buAutoNum type="arabicParenR"/>
              <a:defRPr/>
            </a:pPr>
            <a:endParaRPr lang="en-AU" dirty="0" smtClean="0"/>
          </a:p>
          <a:p>
            <a:pPr marL="218862" indent="-218862">
              <a:buFontTx/>
              <a:buAutoNum type="arabicParenR"/>
              <a:defRPr/>
            </a:pPr>
            <a:r>
              <a:rPr lang="en-AU" dirty="0" smtClean="0"/>
              <a:t>Transitional planning and care-pathway services for those with significant mental health concerns</a:t>
            </a:r>
          </a:p>
          <a:p>
            <a:pPr marL="218862" indent="-218862">
              <a:buFontTx/>
              <a:buAutoNum type="arabicParenR"/>
              <a:defRPr/>
            </a:pPr>
            <a:endParaRPr lang="en-AU" dirty="0" smtClean="0"/>
          </a:p>
          <a:p>
            <a:pPr marL="218862" indent="-218862">
              <a:buFontTx/>
              <a:buAutoNum type="arabicParenR"/>
              <a:defRPr/>
            </a:pPr>
            <a:r>
              <a:rPr lang="en-AU" dirty="0" smtClean="0"/>
              <a:t> Addresses </a:t>
            </a:r>
            <a:r>
              <a:rPr lang="en-AU" dirty="0" err="1" smtClean="0"/>
              <a:t>Verdin’s</a:t>
            </a:r>
            <a:r>
              <a:rPr lang="en-AU" dirty="0" smtClean="0"/>
              <a:t> and Community equivalence</a:t>
            </a:r>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87640DA-41B5-4248-9B3C-8E8919E628B6}" type="slidenum">
              <a:rPr lang="en-AU" altLang="en-US" smtClean="0">
                <a:latin typeface="Tahoma" pitchFamily="34" charset="0"/>
              </a:rPr>
              <a:pPr/>
              <a:t>29</a:t>
            </a:fld>
            <a:endParaRPr lang="en-AU" altLang="en-US" smtClean="0">
              <a:latin typeface="Taho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85000" lnSpcReduction="10000"/>
          </a:bodyPr>
          <a:lstStyle/>
          <a:p>
            <a:pPr>
              <a:defRPr/>
            </a:pPr>
            <a:endParaRPr lang="en-AU" dirty="0" smtClean="0"/>
          </a:p>
          <a:p>
            <a:pPr marL="253819" indent="-253819" eaLnBrk="1" hangingPunct="1">
              <a:buFontTx/>
              <a:buAutoNum type="arabicParenR"/>
              <a:defRPr/>
            </a:pPr>
            <a:r>
              <a:rPr lang="en-US" sz="1900" dirty="0" smtClean="0"/>
              <a:t>Pressure on existing custodial mental health services – increased service demand.</a:t>
            </a:r>
          </a:p>
          <a:p>
            <a:pPr marL="253819" indent="-253819" eaLnBrk="1" hangingPunct="1">
              <a:buFontTx/>
              <a:buAutoNum type="arabicParenR"/>
              <a:defRPr/>
            </a:pPr>
            <a:endParaRPr lang="en-US" sz="1900" dirty="0" smtClean="0"/>
          </a:p>
          <a:p>
            <a:pPr marL="253819" indent="-253819" eaLnBrk="1" hangingPunct="1">
              <a:buFontTx/>
              <a:buAutoNum type="arabicParenR"/>
              <a:defRPr/>
            </a:pPr>
            <a:r>
              <a:rPr lang="en-US" sz="1900" dirty="0" smtClean="0"/>
              <a:t>Changes to the sentencing landscape </a:t>
            </a:r>
            <a:r>
              <a:rPr lang="en-US" dirty="0" smtClean="0"/>
              <a:t>(</a:t>
            </a:r>
            <a:r>
              <a:rPr lang="en-US" i="1" dirty="0" smtClean="0"/>
              <a:t>Verdins;</a:t>
            </a:r>
            <a:r>
              <a:rPr lang="en-US" dirty="0" smtClean="0"/>
              <a:t> Suspended sentences)</a:t>
            </a:r>
            <a:r>
              <a:rPr lang="en-US" sz="1500" dirty="0" smtClean="0"/>
              <a:t>.</a:t>
            </a:r>
          </a:p>
          <a:p>
            <a:pPr marL="253819" indent="-253819" eaLnBrk="1" hangingPunct="1">
              <a:buFontTx/>
              <a:buAutoNum type="arabicParenR"/>
              <a:defRPr/>
            </a:pPr>
            <a:endParaRPr lang="en-US" sz="1500" dirty="0" smtClean="0"/>
          </a:p>
          <a:p>
            <a:pPr marL="253819" indent="-253819" eaLnBrk="1" hangingPunct="1">
              <a:buFontTx/>
              <a:buAutoNum type="arabicParenR"/>
              <a:defRPr/>
            </a:pPr>
            <a:r>
              <a:rPr lang="en-US" sz="1900" dirty="0" smtClean="0"/>
              <a:t>‘Re-branding’  Corrections Victoria’s (now) Offending Rehabilitation Programs.</a:t>
            </a:r>
          </a:p>
          <a:p>
            <a:pPr marL="253819" indent="-253819" eaLnBrk="1" hangingPunct="1">
              <a:buFontTx/>
              <a:buAutoNum type="arabicParenR"/>
              <a:defRPr/>
            </a:pPr>
            <a:endParaRPr lang="en-US" sz="1900" dirty="0" smtClean="0"/>
          </a:p>
          <a:p>
            <a:pPr marL="253819" indent="-253819" eaLnBrk="1" hangingPunct="1">
              <a:buFontTx/>
              <a:buAutoNum type="arabicParenR"/>
              <a:defRPr/>
            </a:pPr>
            <a:r>
              <a:rPr lang="en-US" sz="1900" dirty="0" smtClean="0"/>
              <a:t>Recent increase in prisoner population within Victoria.</a:t>
            </a:r>
          </a:p>
          <a:p>
            <a:pPr marL="253819" indent="-253819" eaLnBrk="1" hangingPunct="1">
              <a:buFontTx/>
              <a:buAutoNum type="arabicParenR"/>
              <a:defRPr/>
            </a:pPr>
            <a:endParaRPr lang="en-US" sz="1900" dirty="0" smtClean="0"/>
          </a:p>
          <a:p>
            <a:pPr marL="253819" indent="-253819" eaLnBrk="1" hangingPunct="1">
              <a:buFontTx/>
              <a:buAutoNum type="arabicParenR"/>
              <a:defRPr/>
            </a:pPr>
            <a:r>
              <a:rPr lang="en-US" sz="1900" dirty="0" smtClean="0"/>
              <a:t>Planned further expansion of prison capacity.</a:t>
            </a:r>
          </a:p>
          <a:p>
            <a:pPr>
              <a:defRPr/>
            </a:pPr>
            <a:endParaRPr lang="en-AU" dirty="0" smtClean="0"/>
          </a:p>
          <a:p>
            <a:pPr>
              <a:defRPr/>
            </a:pPr>
            <a:r>
              <a:rPr lang="en-US" dirty="0" smtClean="0"/>
              <a:t> </a:t>
            </a:r>
            <a:endParaRPr lang="en-AU" sz="1100" dirty="0" smtClean="0"/>
          </a:p>
          <a:p>
            <a:pPr>
              <a:defRPr/>
            </a:pPr>
            <a:r>
              <a:rPr lang="en-AU" b="1" cap="small" dirty="0" smtClean="0"/>
              <a:t> </a:t>
            </a:r>
            <a:endParaRPr lang="en-AU" sz="1100" dirty="0" smtClean="0"/>
          </a:p>
          <a:p>
            <a:pPr>
              <a:defRPr/>
            </a:pPr>
            <a:endParaRPr lang="en-AU" dirty="0" smtClean="0"/>
          </a:p>
          <a:p>
            <a:pPr>
              <a:defRPr/>
            </a:pPr>
            <a:r>
              <a:rPr lang="en-AU" dirty="0" smtClean="0"/>
              <a:t> </a:t>
            </a:r>
          </a:p>
          <a:p>
            <a:pPr>
              <a:defRPr/>
            </a:pPr>
            <a:r>
              <a:rPr lang="en-US" b="1" cap="small" dirty="0" smtClean="0"/>
              <a:t> </a:t>
            </a:r>
            <a:endParaRPr lang="en-AU" sz="1100"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1E87F3-C9D3-4EC8-A728-901C3D566296}" type="slidenum">
              <a:rPr lang="en-AU" altLang="en-US" smtClean="0">
                <a:latin typeface="Tahoma" pitchFamily="34" charset="0"/>
              </a:rPr>
              <a:pPr/>
              <a:t>3</a:t>
            </a:fld>
            <a:endParaRPr lang="en-AU" altLang="en-US" smtClean="0">
              <a:latin typeface="Tahoma"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p:txBody>
          <a:bodyPr wrap="square" numCol="1" anchor="t" anchorCtr="0" compatLnSpc="1">
            <a:prstTxWarp prst="textNoShape">
              <a:avLst/>
            </a:prstTxWarp>
            <a:normAutofit fontScale="92500" lnSpcReduction="10000"/>
          </a:bodyPr>
          <a:lstStyle/>
          <a:p>
            <a:pPr marL="218862" indent="-218862" eaLnBrk="1" hangingPunct="1">
              <a:buFontTx/>
              <a:buAutoNum type="arabicParenR"/>
              <a:defRPr/>
            </a:pPr>
            <a:r>
              <a:rPr lang="en-AU" altLang="en-US" dirty="0" smtClean="0">
                <a:latin typeface="Times New Roman" pitchFamily="18" charset="0"/>
                <a:cs typeface="Times New Roman" pitchFamily="18" charset="0"/>
              </a:rPr>
              <a:t>Enhanced identification, assessment &amp; intervention of IMF and </a:t>
            </a:r>
            <a:r>
              <a:rPr lang="en-AU" altLang="en-US" dirty="0" err="1" smtClean="0">
                <a:latin typeface="Times New Roman" pitchFamily="18" charset="0"/>
                <a:cs typeface="Times New Roman" pitchFamily="18" charset="0"/>
              </a:rPr>
              <a:t>HPD</a:t>
            </a:r>
            <a:endParaRPr lang="en-AU" altLang="en-US" dirty="0" smtClean="0">
              <a:latin typeface="Times New Roman" pitchFamily="18" charset="0"/>
              <a:cs typeface="Times New Roman" pitchFamily="18" charset="0"/>
            </a:endParaRPr>
          </a:p>
          <a:p>
            <a:pPr marL="656585" lvl="1" indent="-218862" eaLnBrk="1" hangingPunct="1">
              <a:buFontTx/>
              <a:buAutoNum type="arabicParenR"/>
              <a:defRPr/>
            </a:pPr>
            <a:r>
              <a:rPr lang="en-AU" altLang="en-US" dirty="0" smtClean="0"/>
              <a:t>Targeted interventions around the causal mechanisms underpinning the individual’s mental health presentation (e.g., psycho-education, self-regulation, symptom management).</a:t>
            </a:r>
          </a:p>
          <a:p>
            <a:pPr marL="218862" indent="-218862" eaLnBrk="1" hangingPunct="1">
              <a:buFontTx/>
              <a:buAutoNum type="arabicParenR"/>
              <a:defRPr/>
            </a:pPr>
            <a:endParaRPr lang="en-AU" altLang="en-US" dirty="0" smtClean="0">
              <a:latin typeface="Times New Roman" pitchFamily="18" charset="0"/>
              <a:cs typeface="Times New Roman" pitchFamily="18" charset="0"/>
            </a:endParaRPr>
          </a:p>
          <a:p>
            <a:pPr marL="218862" indent="-218862" eaLnBrk="1" hangingPunct="1">
              <a:buFontTx/>
              <a:buAutoNum type="arabicParenR"/>
              <a:defRPr/>
            </a:pPr>
            <a:r>
              <a:rPr lang="en-AU" altLang="en-US" dirty="0" smtClean="0">
                <a:latin typeface="Times New Roman" pitchFamily="18" charset="0"/>
                <a:cs typeface="Times New Roman" pitchFamily="18" charset="0"/>
              </a:rPr>
              <a:t>Non-pharmacological intervention for </a:t>
            </a:r>
            <a:r>
              <a:rPr lang="en-AU" altLang="en-US" dirty="0" err="1" smtClean="0">
                <a:latin typeface="Times New Roman" pitchFamily="18" charset="0"/>
                <a:cs typeface="Times New Roman" pitchFamily="18" charset="0"/>
              </a:rPr>
              <a:t>MMI</a:t>
            </a:r>
            <a:endParaRPr lang="en-AU" altLang="en-US" dirty="0" smtClean="0">
              <a:latin typeface="Times New Roman" pitchFamily="18" charset="0"/>
              <a:cs typeface="Times New Roman" pitchFamily="18" charset="0"/>
            </a:endParaRPr>
          </a:p>
          <a:p>
            <a:pPr marL="218862" indent="-218862" eaLnBrk="1" hangingPunct="1">
              <a:buFontTx/>
              <a:buAutoNum type="arabicParenR"/>
              <a:defRPr/>
            </a:pPr>
            <a:endParaRPr lang="en-AU" altLang="en-US" dirty="0" smtClean="0">
              <a:latin typeface="Times New Roman" pitchFamily="18" charset="0"/>
              <a:cs typeface="Times New Roman" pitchFamily="18" charset="0"/>
            </a:endParaRPr>
          </a:p>
          <a:p>
            <a:pPr marL="218862" indent="-218862" eaLnBrk="1" hangingPunct="1">
              <a:buFontTx/>
              <a:buAutoNum type="arabicParenR"/>
              <a:defRPr/>
            </a:pPr>
            <a:r>
              <a:rPr lang="en-AU" altLang="en-US" dirty="0" smtClean="0">
                <a:latin typeface="Times New Roman" pitchFamily="18" charset="0"/>
                <a:cs typeface="Times New Roman" pitchFamily="18" charset="0"/>
              </a:rPr>
              <a:t>Intervention for SASH &amp; solitary confinement</a:t>
            </a:r>
          </a:p>
          <a:p>
            <a:pPr marL="218862" indent="-218862" eaLnBrk="1" hangingPunct="1">
              <a:buFontTx/>
              <a:buAutoNum type="arabicParenR"/>
              <a:defRPr/>
            </a:pPr>
            <a:endParaRPr lang="en-AU" altLang="en-US" dirty="0" smtClean="0">
              <a:latin typeface="Times New Roman" pitchFamily="18" charset="0"/>
              <a:cs typeface="Times New Roman" pitchFamily="18" charset="0"/>
            </a:endParaRPr>
          </a:p>
          <a:p>
            <a:pPr marL="218862" indent="-218862" eaLnBrk="1" hangingPunct="1">
              <a:buFontTx/>
              <a:buAutoNum type="arabicParenR"/>
              <a:defRPr/>
            </a:pPr>
            <a:r>
              <a:rPr lang="en-AU" altLang="en-US" dirty="0" smtClean="0">
                <a:latin typeface="Times New Roman" pitchFamily="18" charset="0"/>
                <a:cs typeface="Times New Roman" pitchFamily="18" charset="0"/>
              </a:rPr>
              <a:t>Continuity in mental healthcare pathways</a:t>
            </a:r>
          </a:p>
          <a:p>
            <a:pPr marL="218862" indent="-218862" eaLnBrk="1" hangingPunct="1">
              <a:buFontTx/>
              <a:buAutoNum type="arabicParenR"/>
              <a:defRPr/>
            </a:pPr>
            <a:endParaRPr lang="en-AU" altLang="en-US" dirty="0" smtClean="0">
              <a:latin typeface="Times New Roman" pitchFamily="18" charset="0"/>
              <a:cs typeface="Times New Roman" pitchFamily="18" charset="0"/>
            </a:endParaRPr>
          </a:p>
          <a:p>
            <a:pPr marL="218862" indent="-218862" eaLnBrk="1" hangingPunct="1">
              <a:buFontTx/>
              <a:buAutoNum type="arabicParenR"/>
              <a:defRPr/>
            </a:pPr>
            <a:r>
              <a:rPr lang="en-AU" altLang="en-US" dirty="0" smtClean="0">
                <a:latin typeface="Times New Roman" pitchFamily="18" charset="0"/>
                <a:cs typeface="Times New Roman" pitchFamily="18" charset="0"/>
              </a:rPr>
              <a:t>Support participation in offence reduction programs to reduce reoffending</a:t>
            </a:r>
          </a:p>
          <a:p>
            <a:pPr marL="218862" indent="-218862" eaLnBrk="1" hangingPunct="1">
              <a:buFontTx/>
              <a:buAutoNum type="arabicParenR"/>
              <a:defRPr/>
            </a:pPr>
            <a:endParaRPr lang="en-AU" altLang="en-US" dirty="0" smtClean="0">
              <a:latin typeface="Times New Roman" pitchFamily="18" charset="0"/>
              <a:cs typeface="Times New Roman" pitchFamily="18" charset="0"/>
            </a:endParaRPr>
          </a:p>
          <a:p>
            <a:pPr marL="218862" indent="-218862" eaLnBrk="1" hangingPunct="1">
              <a:buFontTx/>
              <a:buAutoNum type="arabicParenR"/>
              <a:defRPr/>
            </a:pPr>
            <a:r>
              <a:rPr lang="en-AU" altLang="en-US" dirty="0" smtClean="0"/>
              <a:t>Provide time-limited mental health interventions to support the transition prisoners out of </a:t>
            </a:r>
            <a:r>
              <a:rPr lang="en-AU" altLang="en-US" dirty="0" err="1" smtClean="0"/>
              <a:t>MFMHU</a:t>
            </a:r>
            <a:r>
              <a:rPr lang="en-AU" altLang="en-US" dirty="0" smtClean="0"/>
              <a:t> serviced environments.</a:t>
            </a:r>
          </a:p>
          <a:p>
            <a:pPr marL="218862" indent="-218862" eaLnBrk="1" hangingPunct="1">
              <a:buFontTx/>
              <a:buAutoNum type="arabicParenR"/>
              <a:defRPr/>
            </a:pPr>
            <a:endParaRPr lang="en-AU" altLang="en-US" dirty="0" smtClean="0"/>
          </a:p>
          <a:p>
            <a:pPr marL="218862" indent="-218862" eaLnBrk="1" hangingPunct="1">
              <a:buFontTx/>
              <a:buAutoNum type="arabicParenR"/>
              <a:defRPr/>
            </a:pPr>
            <a:r>
              <a:rPr lang="en-AU" altLang="en-US" dirty="0" smtClean="0"/>
              <a:t>Mental health stock-takes’ for those in long-term management.</a:t>
            </a:r>
          </a:p>
          <a:p>
            <a:pPr marL="218862" indent="-218862" eaLnBrk="1" hangingPunct="1">
              <a:buFontTx/>
              <a:buAutoNum type="arabicParenR"/>
              <a:defRPr/>
            </a:pPr>
            <a:endParaRPr lang="en-AU" altLang="en-US" dirty="0" smtClean="0"/>
          </a:p>
          <a:p>
            <a:pPr marL="218862" indent="-218862" eaLnBrk="1" hangingPunct="1">
              <a:buFontTx/>
              <a:buAutoNum type="arabicParenR"/>
              <a:defRPr/>
            </a:pPr>
            <a:r>
              <a:rPr lang="en-AU" altLang="en-US" dirty="0" smtClean="0"/>
              <a:t>Specific interventions for challenging behaviour</a:t>
            </a:r>
          </a:p>
          <a:p>
            <a:pPr marL="218862" indent="-218862" eaLnBrk="1" hangingPunct="1">
              <a:buFontTx/>
              <a:buAutoNum type="arabicParenR"/>
              <a:defRPr/>
            </a:pPr>
            <a:endParaRPr lang="en-AU" altLang="en-US" dirty="0" smtClean="0"/>
          </a:p>
          <a:p>
            <a:pPr marL="218862" indent="-218862" eaLnBrk="1" hangingPunct="1">
              <a:buFontTx/>
              <a:buAutoNum type="arabicParenR"/>
              <a:defRPr/>
            </a:pPr>
            <a:r>
              <a:rPr lang="en-AU" altLang="en-US" dirty="0" smtClean="0"/>
              <a:t>Training/educating stakeholders on complex case management and the impacts of custodial interventions on prisoner wellbeing.</a:t>
            </a:r>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983F3B4-FC68-4E0B-ADF5-A0FCB4827C18}" type="slidenum">
              <a:rPr lang="en-AU" altLang="en-US" smtClean="0">
                <a:latin typeface="Tahoma" pitchFamily="34" charset="0"/>
              </a:rPr>
              <a:pPr/>
              <a:t>30</a:t>
            </a:fld>
            <a:endParaRPr lang="en-AU" altLang="en-US" smtClean="0">
              <a:latin typeface="Tahoma"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smtClean="0"/>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96C1CFF-DA7A-4E6B-B9E6-57369101DB47}" type="slidenum">
              <a:rPr lang="en-AU" altLang="en-US" smtClean="0">
                <a:latin typeface="Tahoma" pitchFamily="34" charset="0"/>
              </a:rPr>
              <a:pPr/>
              <a:t>31</a:t>
            </a:fld>
            <a:endParaRPr lang="en-AU" altLang="en-US" smtClean="0">
              <a:latin typeface="Tahoma"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ltLang="en-US" smtClean="0"/>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1F66A37-B149-422C-B666-555ED6015CC0}" type="slidenum">
              <a:rPr lang="en-AU" altLang="en-US" smtClean="0">
                <a:latin typeface="Tahoma" pitchFamily="34" charset="0"/>
              </a:rPr>
              <a:pPr/>
              <a:t>32</a:t>
            </a:fld>
            <a:endParaRPr lang="en-AU" altLang="en-US" smtClean="0">
              <a:latin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238125" y="4714875"/>
            <a:ext cx="6192838" cy="4467225"/>
          </a:xfrm>
        </p:spPr>
        <p:txBody>
          <a:bodyPr>
            <a:normAutofit fontScale="25000" lnSpcReduction="20000"/>
          </a:bodyPr>
          <a:lstStyle/>
          <a:p>
            <a:pPr>
              <a:defRPr/>
            </a:pPr>
            <a:r>
              <a:rPr lang="en-AU" sz="4800" dirty="0" smtClean="0">
                <a:latin typeface="Times New Roman" pitchFamily="18" charset="0"/>
                <a:cs typeface="Times New Roman" pitchFamily="18" charset="0"/>
              </a:rPr>
              <a:t>1) Custodial mental healthcare in Victoria currently consists of a complex rubric of public and private sector service providers,</a:t>
            </a:r>
          </a:p>
          <a:p>
            <a:pPr>
              <a:defRPr/>
            </a:pPr>
            <a:endParaRPr lang="en-AU" sz="4800" dirty="0" smtClean="0">
              <a:latin typeface="Times New Roman" pitchFamily="18" charset="0"/>
              <a:cs typeface="Times New Roman" pitchFamily="18" charset="0"/>
            </a:endParaRPr>
          </a:p>
          <a:p>
            <a:pPr>
              <a:defRPr/>
            </a:pPr>
            <a:r>
              <a:rPr lang="en-AU" sz="4800" dirty="0" smtClean="0">
                <a:latin typeface="Times New Roman" pitchFamily="18" charset="0"/>
                <a:cs typeface="Times New Roman" pitchFamily="18" charset="0"/>
              </a:rPr>
              <a:t>2) Delivering healthcare services in both public and private prisons, as well as through secure public forensic mental health facilities.  </a:t>
            </a:r>
          </a:p>
          <a:p>
            <a:pPr>
              <a:defRPr/>
            </a:pPr>
            <a:endParaRPr lang="en-AU" sz="4800" dirty="0" smtClean="0">
              <a:latin typeface="Times New Roman" pitchFamily="18" charset="0"/>
              <a:cs typeface="Times New Roman" pitchFamily="18" charset="0"/>
            </a:endParaRPr>
          </a:p>
          <a:p>
            <a:pPr>
              <a:defRPr/>
            </a:pPr>
            <a:r>
              <a:rPr lang="en-AU" sz="4800" dirty="0" smtClean="0">
                <a:latin typeface="Times New Roman" pitchFamily="18" charset="0"/>
                <a:cs typeface="Times New Roman" pitchFamily="18" charset="0"/>
              </a:rPr>
              <a:t>3) Broadly speaking, custodial mental health is organised around a centralised model of service delivery -  All roads lead to MAP.</a:t>
            </a:r>
          </a:p>
          <a:p>
            <a:pPr>
              <a:defRPr/>
            </a:pPr>
            <a:endParaRPr lang="en-AU" sz="4800" dirty="0" smtClean="0">
              <a:latin typeface="Times New Roman" pitchFamily="18" charset="0"/>
              <a:cs typeface="Times New Roman" pitchFamily="18" charset="0"/>
            </a:endParaRPr>
          </a:p>
          <a:p>
            <a:pPr>
              <a:defRPr/>
            </a:pPr>
            <a:r>
              <a:rPr lang="en-AU" sz="4800" dirty="0" smtClean="0">
                <a:latin typeface="Times New Roman" pitchFamily="18" charset="0"/>
                <a:cs typeface="Times New Roman" pitchFamily="18" charset="0"/>
              </a:rPr>
              <a:t>4) Generally Speaking, current service provision underpinned by the medicalisation of mental health issues</a:t>
            </a:r>
          </a:p>
          <a:p>
            <a:pPr>
              <a:defRPr/>
            </a:pPr>
            <a:endParaRPr lang="en-AU" sz="4800" dirty="0" smtClean="0">
              <a:latin typeface="Times New Roman" pitchFamily="18" charset="0"/>
              <a:cs typeface="Times New Roman" pitchFamily="18" charset="0"/>
            </a:endParaRPr>
          </a:p>
          <a:p>
            <a:pPr>
              <a:defRPr/>
            </a:pPr>
            <a:r>
              <a:rPr lang="en-AU" sz="4800" dirty="0" smtClean="0">
                <a:latin typeface="Times New Roman" pitchFamily="18" charset="0"/>
                <a:cs typeface="Times New Roman" pitchFamily="18" charset="0"/>
              </a:rPr>
              <a:t>5) Acute mental health service provision is primarily based within the MAP;</a:t>
            </a:r>
          </a:p>
          <a:p>
            <a:pPr>
              <a:defRPr/>
            </a:pPr>
            <a:r>
              <a:rPr lang="en-AU" sz="4800" dirty="0" smtClean="0">
                <a:latin typeface="Times New Roman" pitchFamily="18" charset="0"/>
                <a:cs typeface="Times New Roman" pitchFamily="18" charset="0"/>
              </a:rPr>
              <a:t>	Principally where specialist multidisciplinary mental health resources are available</a:t>
            </a:r>
          </a:p>
          <a:p>
            <a:pPr>
              <a:defRPr/>
            </a:pPr>
            <a:r>
              <a:rPr lang="en-AU" sz="4800" dirty="0" smtClean="0">
                <a:latin typeface="Times New Roman" pitchFamily="18" charset="0"/>
                <a:cs typeface="Times New Roman" pitchFamily="18" charset="0"/>
              </a:rPr>
              <a:t>	Manage acute psychopathology and other complex and challenging mental health presentations.  </a:t>
            </a:r>
          </a:p>
          <a:p>
            <a:pPr>
              <a:defRPr/>
            </a:pPr>
            <a:endParaRPr lang="en-AU" sz="4800" dirty="0" smtClean="0">
              <a:latin typeface="Times New Roman" pitchFamily="18" charset="0"/>
              <a:cs typeface="Times New Roman" pitchFamily="18" charset="0"/>
            </a:endParaRPr>
          </a:p>
          <a:p>
            <a:pPr>
              <a:defRPr/>
            </a:pPr>
            <a:r>
              <a:rPr lang="en-AU" sz="4800" dirty="0" smtClean="0">
                <a:latin typeface="Times New Roman" pitchFamily="18" charset="0"/>
                <a:cs typeface="Times New Roman" pitchFamily="18" charset="0"/>
              </a:rPr>
              <a:t>6) Numerous mental healthcare services operate across Victoria’s regional prisons;</a:t>
            </a:r>
          </a:p>
          <a:p>
            <a:pPr>
              <a:defRPr/>
            </a:pPr>
            <a:r>
              <a:rPr lang="en-AU" sz="4800" dirty="0" smtClean="0">
                <a:latin typeface="Times New Roman" pitchFamily="18" charset="0"/>
                <a:cs typeface="Times New Roman" pitchFamily="18" charset="0"/>
              </a:rPr>
              <a:t>	Psychiatry, Psychiatric nursing, recently Nurse Practitioners.</a:t>
            </a:r>
          </a:p>
          <a:p>
            <a:pPr>
              <a:defRPr/>
            </a:pPr>
            <a:r>
              <a:rPr lang="en-AU" sz="4800" dirty="0" smtClean="0">
                <a:latin typeface="Times New Roman" pitchFamily="18" charset="0"/>
                <a:cs typeface="Times New Roman" pitchFamily="18" charset="0"/>
              </a:rPr>
              <a:t>	Assess/monitor major mental illness (namely, Psychosis, Mood Disorders) not requiring intensive mental healthcare. </a:t>
            </a:r>
          </a:p>
          <a:p>
            <a:pPr>
              <a:defRPr/>
            </a:pPr>
            <a:endParaRPr lang="en-AU" sz="4800" dirty="0" smtClean="0">
              <a:latin typeface="Times New Roman" pitchFamily="18" charset="0"/>
              <a:cs typeface="Times New Roman" pitchFamily="18" charset="0"/>
            </a:endParaRPr>
          </a:p>
          <a:p>
            <a:pPr>
              <a:defRPr/>
            </a:pPr>
            <a:r>
              <a:rPr lang="en-AU" sz="4800" dirty="0" smtClean="0">
                <a:latin typeface="Times New Roman" pitchFamily="18" charset="0"/>
                <a:cs typeface="Times New Roman" pitchFamily="18" charset="0"/>
              </a:rPr>
              <a:t>7) Slow-stream psychosocial rehabilitation unit (St Pauls Unit): </a:t>
            </a:r>
          </a:p>
          <a:p>
            <a:pPr>
              <a:defRPr/>
            </a:pPr>
            <a:r>
              <a:rPr lang="en-AU" sz="4800" dirty="0" smtClean="0">
                <a:latin typeface="Times New Roman" pitchFamily="18" charset="0"/>
                <a:cs typeface="Times New Roman" pitchFamily="18" charset="0"/>
              </a:rPr>
              <a:t>	32-bed inpatient psychosocial rehabilitation unit slow-stream rehabilitation </a:t>
            </a:r>
          </a:p>
          <a:p>
            <a:pPr>
              <a:defRPr/>
            </a:pPr>
            <a:r>
              <a:rPr lang="en-AU" sz="4800" dirty="0" smtClean="0">
                <a:latin typeface="Times New Roman" pitchFamily="18" charset="0"/>
                <a:cs typeface="Times New Roman" pitchFamily="18" charset="0"/>
              </a:rPr>
              <a:t>	individuals with enduring major mental illnesses (primarily Psychosis and Mood Disorders).  </a:t>
            </a:r>
          </a:p>
          <a:p>
            <a:pPr>
              <a:defRPr/>
            </a:pPr>
            <a:r>
              <a:rPr lang="en-AU" sz="4800" dirty="0" smtClean="0">
                <a:latin typeface="Times New Roman" pitchFamily="18" charset="0"/>
                <a:cs typeface="Times New Roman" pitchFamily="18" charset="0"/>
              </a:rPr>
              <a:t>	Rehabilitation services are provided by way of a multidisciplinary team.</a:t>
            </a:r>
          </a:p>
          <a:p>
            <a:pPr>
              <a:defRPr/>
            </a:pPr>
            <a:endParaRPr lang="en-AU" sz="4800" dirty="0" smtClean="0">
              <a:latin typeface="Times New Roman" pitchFamily="18" charset="0"/>
              <a:cs typeface="Times New Roman" pitchFamily="18" charset="0"/>
            </a:endParaRPr>
          </a:p>
          <a:p>
            <a:pPr>
              <a:defRPr/>
            </a:pPr>
            <a:r>
              <a:rPr lang="en-AU" sz="4800" dirty="0" smtClean="0">
                <a:latin typeface="Times New Roman" pitchFamily="18" charset="0"/>
                <a:cs typeface="Times New Roman" pitchFamily="18" charset="0"/>
              </a:rPr>
              <a:t>8) Intellectually Disabled /Acquired Brain Injury Unit individuals (Marlborough Unit):</a:t>
            </a:r>
          </a:p>
          <a:p>
            <a:pPr>
              <a:defRPr/>
            </a:pPr>
            <a:r>
              <a:rPr lang="en-AU" sz="4800" dirty="0" smtClean="0">
                <a:latin typeface="Times New Roman" pitchFamily="18" charset="0"/>
                <a:cs typeface="Times New Roman" pitchFamily="18" charset="0"/>
              </a:rPr>
              <a:t>	35-bed inpatient unit specialising in multidisciplinary service provision </a:t>
            </a:r>
          </a:p>
          <a:p>
            <a:pPr>
              <a:defRPr/>
            </a:pPr>
            <a:r>
              <a:rPr lang="en-AU" sz="4800" dirty="0" smtClean="0">
                <a:latin typeface="Times New Roman" pitchFamily="18" charset="0"/>
                <a:cs typeface="Times New Roman" pitchFamily="18" charset="0"/>
              </a:rPr>
              <a:t>	primarily intervention programs – for male prisoners with a diagnosed ID or ABI.</a:t>
            </a:r>
          </a:p>
          <a:p>
            <a:pPr>
              <a:defRPr/>
            </a:pPr>
            <a:endParaRPr lang="en-AU" dirty="0" smtClean="0"/>
          </a:p>
          <a:p>
            <a:pPr>
              <a:defRPr/>
            </a:pPr>
            <a:endParaRPr lang="en-AU" dirty="0" smtClean="0"/>
          </a:p>
          <a:p>
            <a:pPr>
              <a:defRPr/>
            </a:pPr>
            <a:endParaRPr lang="en-AU" dirty="0" smtClean="0"/>
          </a:p>
          <a:p>
            <a:pPr>
              <a:defRPr/>
            </a:pPr>
            <a:r>
              <a:rPr lang="en-AU" b="1" dirty="0" smtClean="0"/>
              <a:t>Metropolitan Remand Centre (MRC)</a:t>
            </a:r>
            <a:endParaRPr lang="en-AU" dirty="0" smtClean="0"/>
          </a:p>
          <a:p>
            <a:pPr>
              <a:defRPr/>
            </a:pPr>
            <a:r>
              <a:rPr lang="en-AU" i="1" dirty="0" smtClean="0"/>
              <a:t>Outpatient Mental Health Service (delivered by GEO Care): </a:t>
            </a:r>
            <a:r>
              <a:rPr lang="en-AU" dirty="0" smtClean="0"/>
              <a:t>Primary mental healthcare service provided to those prisoners remanded into custody at the MRC.  Mental health services are delivered by General Practitioners and Psychiatric Nurses; with a focus on mental state monitoring, pharmacological monitoring, and clinical management of those prisoners with a stable major mental illness requiring semi-intensive and non-acute mental health services.</a:t>
            </a:r>
          </a:p>
          <a:p>
            <a:pPr>
              <a:defRPr/>
            </a:pPr>
            <a:r>
              <a:rPr lang="en-AU" dirty="0" smtClean="0"/>
              <a:t> </a:t>
            </a:r>
            <a:endParaRPr lang="en-AU" sz="1700" dirty="0" smtClean="0"/>
          </a:p>
          <a:p>
            <a:pPr>
              <a:defRPr/>
            </a:pPr>
            <a:r>
              <a:rPr lang="en-AU" i="1" dirty="0" smtClean="0"/>
              <a:t>Psychiatric Services (provided by Forensicare):</a:t>
            </a:r>
            <a:r>
              <a:rPr lang="en-AU" dirty="0" smtClean="0"/>
              <a:t> Primarily focused on diagnostic assessments, pharmacological intervention, and mental state monitoring of those individuals with an established and/or suspected major mental illness.  Service delivery occurs through outpatient Psychiatric/Psychiatric Registrar clinics.</a:t>
            </a:r>
          </a:p>
          <a:p>
            <a:pPr>
              <a:defRPr/>
            </a:pPr>
            <a:r>
              <a:rPr lang="en-AU" dirty="0" smtClean="0"/>
              <a:t> </a:t>
            </a:r>
            <a:endParaRPr lang="en-AU" sz="1700" dirty="0" smtClean="0"/>
          </a:p>
          <a:p>
            <a:pPr>
              <a:defRPr/>
            </a:pPr>
            <a:r>
              <a:rPr lang="en-AU" i="1" dirty="0" smtClean="0"/>
              <a:t>Nurse Practitioner (provided by Forensicare): </a:t>
            </a:r>
            <a:r>
              <a:rPr lang="en-AU" dirty="0" smtClean="0"/>
              <a:t>Providing advanced mental health nursing assessments, diagnosis, pharmacological treatment reviews, and care pathway coordination for those more complex individuals with a major mental illness and co-morbid mental health issues.</a:t>
            </a:r>
          </a:p>
          <a:p>
            <a:pPr>
              <a:defRPr/>
            </a:pPr>
            <a:r>
              <a:rPr lang="en-AU" dirty="0" smtClean="0"/>
              <a:t> </a:t>
            </a:r>
          </a:p>
          <a:p>
            <a:pPr>
              <a:defRPr/>
            </a:pPr>
            <a:r>
              <a:rPr lang="en-AU" b="1" dirty="0" smtClean="0"/>
              <a:t>Regional Male Prison Services</a:t>
            </a:r>
            <a:endParaRPr lang="en-AU" dirty="0" smtClean="0"/>
          </a:p>
          <a:p>
            <a:pPr>
              <a:defRPr/>
            </a:pPr>
            <a:r>
              <a:rPr lang="en-AU" i="1" dirty="0" smtClean="0"/>
              <a:t>Outpatient Mental Health Service (delivered by GEO Care): </a:t>
            </a:r>
            <a:r>
              <a:rPr lang="en-AU" dirty="0" smtClean="0"/>
              <a:t>Primary mental healthcare service targeting sentenced prisoners at regional prisons.  Mental health services are primarily delivered by General Practitioners and Psychiatric Nurses; with a focus on mental state monitoring, pharmacological monitoring, and clinical management of those prisoners with a stable major mental illness not requiring a semi-intensive level of mental health service delivery.</a:t>
            </a:r>
          </a:p>
          <a:p>
            <a:pPr>
              <a:defRPr/>
            </a:pPr>
            <a:r>
              <a:rPr lang="en-AU" dirty="0" smtClean="0"/>
              <a:t> </a:t>
            </a:r>
          </a:p>
          <a:p>
            <a:pPr>
              <a:defRPr/>
            </a:pPr>
            <a:r>
              <a:rPr lang="en-AU" i="1" dirty="0" smtClean="0"/>
              <a:t>Psychiatric Services (provided by Forensicare):</a:t>
            </a:r>
            <a:r>
              <a:rPr lang="en-AU" dirty="0" smtClean="0"/>
              <a:t> Primarily focused on diagnostic assessments, pharmacological intervention, and mental state monitoring of those individuals with an established and/or suspected major mental illness.  Service delivery occurs through outpatient Psychiatric/Psychiatric Registrar clinics.</a:t>
            </a:r>
          </a:p>
          <a:p>
            <a:pPr>
              <a:defRPr/>
            </a:pPr>
            <a:r>
              <a:rPr lang="en-AU" dirty="0" smtClean="0"/>
              <a:t>	</a:t>
            </a:r>
          </a:p>
          <a:p>
            <a:pPr>
              <a:defRPr/>
            </a:pPr>
            <a:r>
              <a:rPr lang="en-AU" i="1" dirty="0" smtClean="0"/>
              <a:t>Nurse Practitioners (provided by Forensicare): </a:t>
            </a:r>
            <a:r>
              <a:rPr lang="en-AU" dirty="0" smtClean="0"/>
              <a:t>Providing advanced mental health nursing assessments, diagnosis, pharmacological treatment reviews, and care pathway coordination for those more complex individuals with a major mental illness and co-morbid mental health issues.</a:t>
            </a:r>
          </a:p>
          <a:p>
            <a:pPr>
              <a:defRPr/>
            </a:pPr>
            <a:r>
              <a:rPr lang="en-AU" dirty="0" smtClean="0"/>
              <a:t> </a:t>
            </a:r>
          </a:p>
          <a:p>
            <a:pPr>
              <a:defRPr/>
            </a:pPr>
            <a:endParaRPr lang="en-AU" dirty="0" smtClean="0"/>
          </a:p>
          <a:p>
            <a:pPr>
              <a:defRPr/>
            </a:pPr>
            <a:endParaRPr lang="en-AU" dirty="0" smtClean="0"/>
          </a:p>
          <a:p>
            <a:pPr>
              <a:defRPr/>
            </a:pPr>
            <a:endParaRPr lang="en-AU" dirty="0" smtClean="0"/>
          </a:p>
          <a:p>
            <a:pPr>
              <a:defRPr/>
            </a:pPr>
            <a:endParaRPr lang="en-AU" dirty="0" smtClean="0"/>
          </a:p>
          <a:p>
            <a:pPr>
              <a:defRPr/>
            </a:pPr>
            <a:r>
              <a:rPr lang="en-AU" b="1" dirty="0" smtClean="0"/>
              <a:t> </a:t>
            </a:r>
            <a:endParaRPr lang="en-AU" dirty="0"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953C6C-A78D-4F1E-9B3F-13DE70E048C8}" type="slidenum">
              <a:rPr lang="en-AU" altLang="en-US" smtClean="0">
                <a:latin typeface="Tahoma" pitchFamily="34" charset="0"/>
              </a:rPr>
              <a:pPr/>
              <a:t>4</a:t>
            </a:fld>
            <a:endParaRPr lang="en-AU" altLang="en-US" smtClean="0">
              <a:latin typeface="Tahom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xfrm>
            <a:off x="238125" y="4714875"/>
            <a:ext cx="6192838" cy="5000625"/>
          </a:xfrm>
          <a:noFill/>
        </p:spPr>
        <p:txBody>
          <a:bodyPr wrap="square" numCol="1" anchor="t" anchorCtr="0" compatLnSpc="1">
            <a:prstTxWarp prst="textNoShape">
              <a:avLst/>
            </a:prstTxWarp>
          </a:bodyPr>
          <a:lstStyle/>
          <a:p>
            <a:r>
              <a:rPr lang="en-AU" i="1" smtClean="0"/>
              <a:t>Acute Assessment Unit (AAU: operated by Forensicare):</a:t>
            </a:r>
            <a:r>
              <a:rPr lang="en-AU" smtClean="0"/>
              <a:t> </a:t>
            </a:r>
          </a:p>
          <a:p>
            <a:r>
              <a:rPr lang="en-AU" smtClean="0"/>
              <a:t>The AAU consists of 16 acute mental healthcare beds spread over two combined units, 6 observation cells </a:t>
            </a:r>
          </a:p>
          <a:p>
            <a:r>
              <a:rPr lang="en-AU" smtClean="0"/>
              <a:t>              Unchanged number since opened in 1997</a:t>
            </a:r>
          </a:p>
          <a:p>
            <a:r>
              <a:rPr lang="en-AU" smtClean="0"/>
              <a:t>              ‘less than ideal’ conditions on the top floor of the multi-story assessment prison.  </a:t>
            </a:r>
          </a:p>
          <a:p>
            <a:endParaRPr lang="en-AU" smtClean="0"/>
          </a:p>
          <a:p>
            <a:r>
              <a:rPr lang="en-AU" smtClean="0"/>
              <a:t>Primary gateway to TEH (Victoria’s secure forensic mental healthcare facility)</a:t>
            </a:r>
          </a:p>
          <a:p>
            <a:endParaRPr lang="en-AU" smtClean="0"/>
          </a:p>
          <a:p>
            <a:r>
              <a:rPr lang="en-AU" smtClean="0"/>
              <a:t> Primary function - assessments, intervention, and clinical management for major mental illness (Psychosis/Major Mood Disorder).  </a:t>
            </a:r>
          </a:p>
          <a:p>
            <a:endParaRPr lang="en-AU" i="1" smtClean="0"/>
          </a:p>
          <a:p>
            <a:r>
              <a:rPr lang="en-AU" i="1" smtClean="0"/>
              <a:t>Outpatient Mental Health Services (operated by Forensicare):</a:t>
            </a:r>
            <a:r>
              <a:rPr lang="en-AU" smtClean="0"/>
              <a:t> </a:t>
            </a:r>
          </a:p>
          <a:p>
            <a:r>
              <a:rPr lang="en-AU" smtClean="0"/>
              <a:t>Less Acute MMI  service delivery (Assessment, pharmacological intervention, and clinical monitoring)</a:t>
            </a:r>
          </a:p>
          <a:p>
            <a:r>
              <a:rPr lang="en-AU" smtClean="0"/>
              <a:t>	</a:t>
            </a:r>
          </a:p>
          <a:p>
            <a:r>
              <a:rPr lang="en-AU" smtClean="0"/>
              <a:t>Triage/ management of those on AAU waiting list</a:t>
            </a:r>
          </a:p>
          <a:p>
            <a:endParaRPr lang="en-AU" smtClean="0"/>
          </a:p>
          <a:p>
            <a:r>
              <a:rPr lang="en-AU" smtClean="0"/>
              <a:t>Screening all new receptions into the adult male prison system</a:t>
            </a:r>
          </a:p>
          <a:p>
            <a:endParaRPr lang="en-AU" smtClean="0"/>
          </a:p>
          <a:p>
            <a:r>
              <a:rPr lang="en-AU" smtClean="0"/>
              <a:t>Reviewing Suicide and self-harm of those placed on observations in outpatient environments</a:t>
            </a:r>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959109-94DB-43ED-8BEA-CAB571447009}" type="slidenum">
              <a:rPr lang="en-AU" altLang="en-US" smtClean="0">
                <a:latin typeface="Tahoma" pitchFamily="34" charset="0"/>
              </a:rPr>
              <a:pPr/>
              <a:t>5</a:t>
            </a:fld>
            <a:endParaRPr lang="en-AU" altLang="en-US" smtClean="0">
              <a:latin typeface="Tahoma"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p:txBody>
          <a:bodyPr wrap="square" numCol="1" anchor="t" anchorCtr="0" compatLnSpc="1">
            <a:prstTxWarp prst="textNoShape">
              <a:avLst/>
            </a:prstTxWarp>
          </a:bodyPr>
          <a:lstStyle/>
          <a:p>
            <a:pPr marL="218862" indent="-218862">
              <a:buFontTx/>
              <a:buAutoNum type="arabicParenR"/>
              <a:defRPr/>
            </a:pPr>
            <a:r>
              <a:rPr lang="en-AU" altLang="en-US" dirty="0" smtClean="0"/>
              <a:t>Drug and Alcohol Services are delivered across the male prison system – Caraniche</a:t>
            </a:r>
          </a:p>
          <a:p>
            <a:pPr marL="218862" indent="-218862">
              <a:buFontTx/>
              <a:buAutoNum type="arabicParenR"/>
              <a:defRPr/>
            </a:pPr>
            <a:endParaRPr lang="en-AU" altLang="en-US" dirty="0" smtClean="0"/>
          </a:p>
          <a:p>
            <a:pPr marL="218862" indent="-218862">
              <a:buFontTx/>
              <a:buAutoNum type="arabicParenR"/>
              <a:defRPr/>
            </a:pPr>
            <a:r>
              <a:rPr lang="en-AU" altLang="en-US" dirty="0" smtClean="0"/>
              <a:t>Aboriginal Liaison (CV)</a:t>
            </a:r>
          </a:p>
          <a:p>
            <a:pPr marL="218862" indent="-218862">
              <a:buFontTx/>
              <a:buAutoNum type="arabicParenR"/>
              <a:defRPr/>
            </a:pPr>
            <a:endParaRPr lang="en-AU" altLang="en-US" dirty="0" smtClean="0"/>
          </a:p>
          <a:p>
            <a:pPr marL="218862" indent="-218862">
              <a:buFontTx/>
              <a:buAutoNum type="arabicParenR"/>
              <a:defRPr/>
            </a:pPr>
            <a:r>
              <a:rPr lang="en-AU" altLang="en-US" dirty="0" smtClean="0"/>
              <a:t>Coping/Adjustment to Prison - Offending Rehabilitation Programs</a:t>
            </a:r>
          </a:p>
          <a:p>
            <a:pPr marL="218862" indent="-218862">
              <a:buFontTx/>
              <a:buAutoNum type="arabicParenR"/>
              <a:defRPr/>
            </a:pPr>
            <a:endParaRPr lang="en-AU" altLang="en-US" dirty="0" smtClean="0"/>
          </a:p>
          <a:p>
            <a:pPr marL="218862" indent="-218862">
              <a:buFontTx/>
              <a:buAutoNum type="arabicParenR"/>
              <a:defRPr/>
            </a:pPr>
            <a:r>
              <a:rPr lang="en-AU" altLang="en-US" dirty="0" smtClean="0"/>
              <a:t>Corrections Victoria (CV) provide focused assessment and intervention services directed at reducing reoffending - ORP; SOP; VIP.  </a:t>
            </a:r>
          </a:p>
          <a:p>
            <a:pPr marL="218862" indent="-218862">
              <a:buFontTx/>
              <a:buAutoNum type="arabicParenR"/>
              <a:defRPr/>
            </a:pPr>
            <a:endParaRPr lang="en-AU" altLang="en-US" dirty="0" smtClean="0"/>
          </a:p>
          <a:p>
            <a:pPr marL="218862" indent="-218862">
              <a:buFontTx/>
              <a:buAutoNum type="arabicParenR"/>
              <a:defRPr/>
            </a:pPr>
            <a:r>
              <a:rPr lang="en-US" altLang="en-US" dirty="0" smtClean="0"/>
              <a:t>Court report services which undertakes Psychiatric and Psychological reports at the request of the various Courts of Victoria and the Adult Parole Board, </a:t>
            </a:r>
          </a:p>
          <a:p>
            <a:pPr marL="218862" indent="-218862">
              <a:buFontTx/>
              <a:buAutoNum type="arabicParenR"/>
              <a:defRPr/>
            </a:pPr>
            <a:endParaRPr lang="en-US" altLang="en-US" dirty="0" smtClean="0"/>
          </a:p>
          <a:p>
            <a:pPr marL="218862" indent="-218862">
              <a:buFontTx/>
              <a:buAutoNum type="arabicParenR"/>
              <a:defRPr/>
            </a:pPr>
            <a:r>
              <a:rPr lang="en-US" altLang="en-US" dirty="0" smtClean="0"/>
              <a:t>Suicide and Self-Harm (SASH) </a:t>
            </a:r>
            <a:r>
              <a:rPr lang="en-AU" altLang="en-US" dirty="0" smtClean="0"/>
              <a:t>training to CV staff.  </a:t>
            </a:r>
          </a:p>
          <a:p>
            <a:pPr>
              <a:defRPr/>
            </a:pPr>
            <a:r>
              <a:rPr lang="en-AU" altLang="en-US" dirty="0" smtClean="0"/>
              <a:t> </a:t>
            </a:r>
          </a:p>
          <a:p>
            <a:pPr>
              <a:defRPr/>
            </a:pPr>
            <a:endParaRPr lang="en-AU" altLang="en-US" dirty="0" smtClean="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9709FCE-C152-462A-8B08-72810C79FB99}" type="slidenum">
              <a:rPr lang="en-AU" altLang="en-US" smtClean="0">
                <a:latin typeface="Tahoma" pitchFamily="34" charset="0"/>
              </a:rPr>
              <a:pPr/>
              <a:t>6</a:t>
            </a:fld>
            <a:endParaRPr lang="en-AU" altLang="en-US" smtClean="0">
              <a:latin typeface="Tahoma"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r>
              <a:rPr lang="en-AU" smtClean="0"/>
              <a:t>1) Psychological and psychosocial intervention/management best viewed as ‘adjunct’ to the biological/medical models of mental health.  </a:t>
            </a:r>
          </a:p>
          <a:p>
            <a:endParaRPr lang="en-AU" smtClean="0"/>
          </a:p>
          <a:p>
            <a:r>
              <a:rPr lang="en-US" smtClean="0"/>
              <a:t>2) Program Dedicated Psychological Services</a:t>
            </a:r>
          </a:p>
          <a:p>
            <a:r>
              <a:rPr lang="en-AU" smtClean="0"/>
              <a:t>                Specialist inpatient psychosocial rehab services - St. Paul’s Unit  (.6eft)</a:t>
            </a:r>
          </a:p>
          <a:p>
            <a:r>
              <a:rPr lang="en-AU" smtClean="0"/>
              <a:t>                Specialist inpatient ID/ABI clinician - Marlborough Unit (.4eft)</a:t>
            </a:r>
          </a:p>
          <a:p>
            <a:endParaRPr lang="en-AU" smtClean="0"/>
          </a:p>
          <a:p>
            <a:r>
              <a:rPr lang="en-AU" smtClean="0"/>
              <a:t>3) Acute Psychological Mental Healthcare – </a:t>
            </a:r>
          </a:p>
          <a:p>
            <a:r>
              <a:rPr lang="en-AU" smtClean="0"/>
              <a:t>                 </a:t>
            </a:r>
            <a:r>
              <a:rPr lang="en-US" smtClean="0"/>
              <a:t>Melbourne Assessment Prison – Acute .6eft</a:t>
            </a:r>
          </a:p>
          <a:p>
            <a:r>
              <a:rPr lang="en-US" smtClean="0"/>
              <a:t>                 Tasked with the diagnostic assessment, intervention, and clinical management of those at the MAP with mental health needs. </a:t>
            </a:r>
          </a:p>
          <a:p>
            <a:endParaRPr lang="en-US" smtClean="0"/>
          </a:p>
          <a:p>
            <a:r>
              <a:rPr lang="en-US" smtClean="0"/>
              <a:t>Principally one of diagnostic assessment and transition/clinical management planning; </a:t>
            </a:r>
          </a:p>
          <a:p>
            <a:r>
              <a:rPr lang="en-US" smtClean="0"/>
              <a:t>Limited scope for intervention and/or clinical formulation/management of suicide or self-harm.  </a:t>
            </a:r>
          </a:p>
          <a:p>
            <a:r>
              <a:rPr lang="en-US" smtClean="0"/>
              <a:t>More complex/challenging presentations on AAU/Observation Cells/Management Units, occasionally mainstream.</a:t>
            </a:r>
            <a:endParaRPr lang="en-AU" smtClean="0"/>
          </a:p>
          <a:p>
            <a:r>
              <a:rPr lang="en-US" smtClean="0"/>
              <a:t>Essentially services the psychological mental health needs of the male prison population.</a:t>
            </a:r>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3AC6244-49AC-44AB-B26C-1C80890A1384}" type="slidenum">
              <a:rPr lang="en-AU" altLang="en-US" smtClean="0">
                <a:latin typeface="Tahoma" pitchFamily="34" charset="0"/>
              </a:rPr>
              <a:pPr/>
              <a:t>7</a:t>
            </a:fld>
            <a:endParaRPr lang="en-AU" altLang="en-US" smtClean="0">
              <a:latin typeface="Tahoma"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238125" y="4714875"/>
            <a:ext cx="6192838" cy="4467225"/>
          </a:xfrm>
        </p:spPr>
        <p:txBody>
          <a:bodyPr>
            <a:noAutofit/>
          </a:bodyPr>
          <a:lstStyle/>
          <a:p>
            <a:pPr marL="218862" indent="-218862">
              <a:buFontTx/>
              <a:buAutoNum type="arabicParenR"/>
              <a:defRPr/>
            </a:pPr>
            <a:r>
              <a:rPr lang="en-AU" dirty="0" smtClean="0"/>
              <a:t>Total number of prisoners in system as at 1/8/2014 (5817)</a:t>
            </a:r>
          </a:p>
          <a:p>
            <a:pPr marL="218862" indent="-218862">
              <a:buFontTx/>
              <a:buAutoNum type="arabicParenR"/>
              <a:defRPr/>
            </a:pPr>
            <a:endParaRPr lang="en-AU" dirty="0" smtClean="0"/>
          </a:p>
          <a:p>
            <a:pPr marL="218862" indent="-218862">
              <a:buFontTx/>
              <a:buAutoNum type="arabicParenR"/>
              <a:defRPr/>
            </a:pPr>
            <a:r>
              <a:rPr lang="en-AU" dirty="0" smtClean="0">
                <a:solidFill>
                  <a:srgbClr val="FF0000"/>
                </a:solidFill>
              </a:rPr>
              <a:t>Growth in reception numbers - </a:t>
            </a:r>
            <a:r>
              <a:rPr lang="en-AU" dirty="0" smtClean="0"/>
              <a:t>2013 was 6624 (that is 552 per month)</a:t>
            </a:r>
            <a:endParaRPr lang="en-AU" dirty="0" smtClean="0">
              <a:solidFill>
                <a:srgbClr val="FF0000"/>
              </a:solidFill>
            </a:endParaRPr>
          </a:p>
          <a:p>
            <a:pPr marL="218862" indent="-218862">
              <a:buFontTx/>
              <a:buAutoNum type="arabicParenR"/>
              <a:defRPr/>
            </a:pPr>
            <a:endParaRPr lang="en-AU" u="sng" dirty="0" smtClean="0">
              <a:solidFill>
                <a:srgbClr val="FF0000"/>
              </a:solidFill>
            </a:endParaRPr>
          </a:p>
          <a:p>
            <a:pPr marL="218862" indent="-218862">
              <a:buFontTx/>
              <a:buAutoNum type="arabicParenR"/>
              <a:defRPr/>
            </a:pPr>
            <a:r>
              <a:rPr lang="en-AU" dirty="0" smtClean="0"/>
              <a:t>‘total number of incoming prisoner moves’ through-put at the MAP across the past 8 years </a:t>
            </a:r>
          </a:p>
          <a:p>
            <a:pPr>
              <a:defRPr/>
            </a:pPr>
            <a:r>
              <a:rPr lang="en-AU" dirty="0" smtClean="0"/>
              <a:t>	6,460 in 2006  -  8,302 in 2013.</a:t>
            </a:r>
          </a:p>
          <a:p>
            <a:pPr>
              <a:defRPr/>
            </a:pPr>
            <a:r>
              <a:rPr lang="en-AU" dirty="0" smtClean="0"/>
              <a:t>	</a:t>
            </a:r>
          </a:p>
          <a:p>
            <a:pPr>
              <a:defRPr/>
            </a:pPr>
            <a:r>
              <a:rPr lang="en-AU" dirty="0" smtClean="0"/>
              <a:t>4) This increase has seen the average prison bed turnover rate at the MAP reduce from 15.8 days in 2006, to 12.3 days in 2013. </a:t>
            </a:r>
          </a:p>
          <a:p>
            <a:pPr>
              <a:defRPr/>
            </a:pPr>
            <a:endParaRPr lang="en-AU" dirty="0" smtClean="0"/>
          </a:p>
          <a:p>
            <a:pPr>
              <a:defRPr/>
            </a:pPr>
            <a:r>
              <a:rPr lang="en-AU" dirty="0" smtClean="0"/>
              <a:t>5) 2,397 male prisoners [approximately 44% of the total adult male prison population of 5472 (Corrections Victoria, 14.03.2014)] identified as having a psychiatric rating (i.e., P1, P2, or P3 rating) suggestive of a ‘psychiatric condition requiring continuing treatment or monitoring’.</a:t>
            </a:r>
          </a:p>
          <a:p>
            <a:pPr>
              <a:defRPr/>
            </a:pPr>
            <a:endParaRPr lang="en-AU" dirty="0" smtClean="0"/>
          </a:p>
          <a:p>
            <a:pPr>
              <a:defRPr/>
            </a:pPr>
            <a:r>
              <a:rPr lang="en-AU" dirty="0" smtClean="0"/>
              <a:t>Point-in-time statistics (03.03.2014)</a:t>
            </a:r>
          </a:p>
          <a:p>
            <a:pPr>
              <a:defRPr/>
            </a:pPr>
            <a:r>
              <a:rPr lang="en-AU" dirty="0" smtClean="0"/>
              <a:t>	P1 = 60 adult male prisoners (59 at the MAP; 1 at PPP) ‘Serious psychiatric condition requiring intensive and/or immediate care.’  		21 (35.6%) were located within an inpatient setting [16 (27%) on the AAU; 5 (8.5%) in a Muirhead cell];</a:t>
            </a:r>
          </a:p>
          <a:p>
            <a:pPr>
              <a:defRPr/>
            </a:pPr>
            <a:r>
              <a:rPr lang="en-AU" dirty="0" smtClean="0"/>
              <a:t>		39 (64.4%) were managed in an outpatient environment.  </a:t>
            </a:r>
          </a:p>
          <a:p>
            <a:pPr>
              <a:defRPr/>
            </a:pPr>
            <a:endParaRPr lang="en-AU" dirty="0" smtClean="0"/>
          </a:p>
          <a:p>
            <a:pPr>
              <a:defRPr/>
            </a:pPr>
            <a:r>
              <a:rPr lang="en-AU" dirty="0" smtClean="0"/>
              <a:t>	P2 = 158 prisoners (17 @ MAP; 54 @ MRC; 87 @ PPP) ‘Significant ongoing psychiatric condition requiring psychiatric treatment.’  </a:t>
            </a:r>
          </a:p>
          <a:p>
            <a:pPr>
              <a:defRPr/>
            </a:pPr>
            <a:endParaRPr lang="en-AU" dirty="0" smtClean="0"/>
          </a:p>
          <a:p>
            <a:pPr>
              <a:defRPr/>
            </a:pPr>
            <a:r>
              <a:rPr lang="en-AU" dirty="0" smtClean="0"/>
              <a:t>6) 60% MAP (03.03.2014) noted that 60% (n=167) of the total prison muster at the MAP was ascribed a psychiatric rating (P1, P2, or P3)</a:t>
            </a:r>
          </a:p>
          <a:p>
            <a:pPr>
              <a:defRPr/>
            </a:pPr>
            <a:endParaRPr lang="en-AU" dirty="0" smtClean="0"/>
          </a:p>
          <a:p>
            <a:pPr>
              <a:defRPr/>
            </a:pPr>
            <a:r>
              <a:rPr lang="en-AU" dirty="0" smtClean="0"/>
              <a:t>7) Accepting the upward trend in P1 - ‘Serious psychiatric condition requiring intensive and/or immediate care’</a:t>
            </a:r>
          </a:p>
          <a:p>
            <a:pPr>
              <a:defRPr/>
            </a:pPr>
            <a:r>
              <a:rPr lang="en-AU" dirty="0" smtClean="0"/>
              <a:t>	Increased level of acuity among these individuals</a:t>
            </a:r>
          </a:p>
          <a:p>
            <a:pPr>
              <a:defRPr/>
            </a:pPr>
            <a:r>
              <a:rPr lang="en-AU" dirty="0" smtClean="0"/>
              <a:t>	Longer ‘hold-times’ at the MAP for these prisoners.  </a:t>
            </a:r>
          </a:p>
          <a:p>
            <a:pPr>
              <a:defRPr/>
            </a:pPr>
            <a:endParaRPr lang="en-AU" dirty="0" smtClean="0"/>
          </a:p>
          <a:p>
            <a:pPr>
              <a:defRPr/>
            </a:pPr>
            <a:r>
              <a:rPr lang="en-AU" dirty="0" smtClean="0"/>
              <a:t>	Acute custodial mental healthcare beds remained unchanged since the AAU opened at MAP in 1997</a:t>
            </a:r>
          </a:p>
          <a:p>
            <a:pPr>
              <a:defRPr/>
            </a:pPr>
            <a:r>
              <a:rPr lang="en-AU" dirty="0" smtClean="0"/>
              <a:t>	In 2013, some 199 prisoners were transitioned through the AAU’s sixteen mental health beds (bed turnover rate of 29 days).</a:t>
            </a:r>
          </a:p>
          <a:p>
            <a:pPr>
              <a:defRPr/>
            </a:pPr>
            <a:r>
              <a:rPr lang="en-AU" dirty="0" smtClean="0"/>
              <a:t>	47 (23.6%) from AAU were subsequently transferred to </a:t>
            </a:r>
            <a:r>
              <a:rPr lang="en-AU" dirty="0" err="1" smtClean="0"/>
              <a:t>TEH</a:t>
            </a:r>
            <a:r>
              <a:rPr lang="en-AU" dirty="0" smtClean="0"/>
              <a:t>; </a:t>
            </a:r>
          </a:p>
          <a:p>
            <a:pPr>
              <a:defRPr/>
            </a:pPr>
            <a:r>
              <a:rPr lang="en-AU" dirty="0" smtClean="0"/>
              <a:t>	25 individuals were transitioned to </a:t>
            </a:r>
            <a:r>
              <a:rPr lang="en-AU" dirty="0" err="1" smtClean="0"/>
              <a:t>TEH</a:t>
            </a:r>
            <a:r>
              <a:rPr lang="en-AU" dirty="0" smtClean="0"/>
              <a:t> from either a Muirhead Cell outpatient setting within the MAP.</a:t>
            </a:r>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B3ED5F1-6373-4CF2-904D-C407409678A5}" type="slidenum">
              <a:rPr lang="en-AU" altLang="en-US" smtClean="0">
                <a:latin typeface="Tahoma" pitchFamily="34" charset="0"/>
              </a:rPr>
              <a:pPr/>
              <a:t>8</a:t>
            </a:fld>
            <a:endParaRPr lang="en-AU" altLang="en-US" smtClean="0">
              <a:latin typeface="Tahoma"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70000" lnSpcReduction="20000"/>
          </a:bodyPr>
          <a:lstStyle/>
          <a:p>
            <a:pPr marL="218862" indent="-218862">
              <a:buFontTx/>
              <a:buAutoNum type="arabicParenR"/>
              <a:defRPr/>
            </a:pPr>
            <a:r>
              <a:rPr lang="en-AU" dirty="0" smtClean="0"/>
              <a:t>Accepting the prevalence of mental illness is considerably higher in custodial settings than in community samples (see Ogloff </a:t>
            </a:r>
            <a:r>
              <a:rPr lang="en-AU" i="1" dirty="0" smtClean="0"/>
              <a:t>et al.</a:t>
            </a:r>
            <a:r>
              <a:rPr lang="en-AU" dirty="0" smtClean="0"/>
              <a:t>, 2010; Ogloff </a:t>
            </a:r>
            <a:r>
              <a:rPr lang="en-AU" i="1" dirty="0" smtClean="0"/>
              <a:t>et al.</a:t>
            </a:r>
            <a:r>
              <a:rPr lang="en-AU" dirty="0" smtClean="0"/>
              <a:t>, 2007), Schilders and Ogloff (unpublished) recently undertook a retrospective investigation into the lifetime prevalence of mental health issues within the Victorian criminal justice population.  </a:t>
            </a:r>
          </a:p>
          <a:p>
            <a:pPr marL="218862" indent="-218862">
              <a:buFontTx/>
              <a:buAutoNum type="arabicParenR"/>
              <a:defRPr/>
            </a:pPr>
            <a:endParaRPr lang="en-AU" dirty="0" smtClean="0"/>
          </a:p>
          <a:p>
            <a:pPr marL="218862" indent="-218862">
              <a:buFontTx/>
              <a:buAutoNum type="arabicParenR"/>
              <a:defRPr/>
            </a:pPr>
            <a:r>
              <a:rPr lang="en-AU" dirty="0" smtClean="0"/>
              <a:t>2006 and 2007, approximately 23.5% of the 5,402 adult males sentenced to a term of imprisonment in Victoria had a pre-existing lifetime mental health diagnosis upon reception into the MAP </a:t>
            </a:r>
          </a:p>
          <a:p>
            <a:pPr marL="656585" lvl="1" indent="-218862">
              <a:buFontTx/>
              <a:buAutoNum type="arabicParenR"/>
              <a:defRPr/>
            </a:pPr>
            <a:r>
              <a:rPr lang="en-AU" dirty="0" smtClean="0"/>
              <a:t>Schizophrenia=4.2%; </a:t>
            </a:r>
          </a:p>
          <a:p>
            <a:pPr marL="656585" lvl="1" indent="-218862">
              <a:buFontTx/>
              <a:buAutoNum type="arabicParenR"/>
              <a:defRPr/>
            </a:pPr>
            <a:r>
              <a:rPr lang="en-AU" dirty="0" smtClean="0"/>
              <a:t>Other Schizophrenia Spectrum=1.6%; </a:t>
            </a:r>
          </a:p>
          <a:p>
            <a:pPr marL="656585" lvl="1" indent="-218862">
              <a:buFontTx/>
              <a:buAutoNum type="arabicParenR"/>
              <a:defRPr/>
            </a:pPr>
            <a:r>
              <a:rPr lang="en-AU" dirty="0" smtClean="0"/>
              <a:t>Other Diagnosis=17.6%. [including Affective disorder; Anxiety disorders; </a:t>
            </a:r>
            <a:r>
              <a:rPr lang="en-AU" dirty="0" err="1" smtClean="0"/>
              <a:t>OCD</a:t>
            </a:r>
            <a:r>
              <a:rPr lang="en-AU" dirty="0" smtClean="0"/>
              <a:t>; Trauma-Related Disorder]</a:t>
            </a:r>
          </a:p>
          <a:p>
            <a:pPr marL="656585" lvl="1" indent="-218862">
              <a:defRPr/>
            </a:pPr>
            <a:r>
              <a:rPr lang="en-AU" dirty="0" smtClean="0"/>
              <a:t> </a:t>
            </a:r>
          </a:p>
          <a:p>
            <a:pPr>
              <a:defRPr/>
            </a:pPr>
            <a:r>
              <a:rPr lang="en-AU" dirty="0" smtClean="0"/>
              <a:t>5) 63.1% of those with a Schizophrenia diagnosis received ‘intensive and/or immediate’ inpatient service (admission to the AAU, or </a:t>
            </a:r>
            <a:r>
              <a:rPr lang="en-AU" dirty="0" err="1" smtClean="0"/>
              <a:t>TEH</a:t>
            </a:r>
            <a:r>
              <a:rPr lang="en-AU" dirty="0" smtClean="0"/>
              <a:t>). </a:t>
            </a:r>
          </a:p>
          <a:p>
            <a:pPr>
              <a:defRPr/>
            </a:pPr>
            <a:endParaRPr lang="en-AU" dirty="0" smtClean="0"/>
          </a:p>
          <a:p>
            <a:pPr>
              <a:defRPr/>
            </a:pPr>
            <a:r>
              <a:rPr lang="en-AU" dirty="0" smtClean="0"/>
              <a:t>	Schizophrenia spectrum disorder </a:t>
            </a:r>
            <a:r>
              <a:rPr lang="en-AU" i="1" dirty="0" smtClean="0"/>
              <a:t>other than</a:t>
            </a:r>
            <a:r>
              <a:rPr lang="en-AU" dirty="0" smtClean="0"/>
              <a:t> schizophrenia, only 12.4% received mental healthcare on the AAU or at </a:t>
            </a:r>
            <a:r>
              <a:rPr lang="en-AU" dirty="0" err="1" smtClean="0"/>
              <a:t>TEH</a:t>
            </a:r>
            <a:r>
              <a:rPr lang="en-AU" dirty="0" smtClean="0"/>
              <a:t>. </a:t>
            </a:r>
          </a:p>
          <a:p>
            <a:pPr>
              <a:defRPr/>
            </a:pPr>
            <a:endParaRPr lang="en-AU" dirty="0" smtClean="0"/>
          </a:p>
          <a:p>
            <a:pPr>
              <a:defRPr/>
            </a:pPr>
            <a:r>
              <a:rPr lang="en-AU" dirty="0" smtClean="0"/>
              <a:t>	“Other diagnoses” 4.7% </a:t>
            </a:r>
          </a:p>
          <a:p>
            <a:pPr>
              <a:defRPr/>
            </a:pPr>
            <a:endParaRPr lang="en-AU" dirty="0" smtClean="0"/>
          </a:p>
          <a:p>
            <a:pPr>
              <a:defRPr/>
            </a:pPr>
            <a:r>
              <a:rPr lang="en-AU" dirty="0" smtClean="0"/>
              <a:t>6) Large proportion appear to have received outpatient psychiatric services.</a:t>
            </a:r>
          </a:p>
          <a:p>
            <a:pPr>
              <a:defRPr/>
            </a:pPr>
            <a:endParaRPr lang="en-AU" dirty="0" smtClean="0"/>
          </a:p>
          <a:p>
            <a:pPr>
              <a:defRPr/>
            </a:pPr>
            <a:r>
              <a:rPr lang="en-AU" dirty="0" smtClean="0"/>
              <a:t> </a:t>
            </a:r>
            <a:r>
              <a:rPr lang="en-AU" sz="1700" dirty="0" smtClean="0"/>
              <a:t>	</a:t>
            </a:r>
            <a:r>
              <a:rPr lang="en-AU" altLang="en-US" dirty="0" smtClean="0"/>
              <a:t>Most (but not all) prisoners with schizophrenia receive inpatient mental healthcare during their period of incarceration</a:t>
            </a:r>
          </a:p>
          <a:p>
            <a:pPr>
              <a:defRPr/>
            </a:pPr>
            <a:endParaRPr lang="en-AU" altLang="en-US" dirty="0" smtClean="0"/>
          </a:p>
          <a:p>
            <a:pPr>
              <a:defRPr/>
            </a:pPr>
            <a:r>
              <a:rPr lang="en-AU" altLang="en-US" dirty="0" smtClean="0"/>
              <a:t>7) Vast majority with other schizophrenia spectrum disorders (87.6%) &amp; higher prevalence mental health issues (95.3%) don’t</a:t>
            </a:r>
          </a:p>
          <a:p>
            <a:pPr>
              <a:defRPr/>
            </a:pPr>
            <a:endParaRPr lang="en-AU" altLang="en-US" dirty="0" smtClean="0"/>
          </a:p>
          <a:p>
            <a:pPr>
              <a:defRPr/>
            </a:pPr>
            <a:r>
              <a:rPr lang="en-AU" altLang="en-US" dirty="0" smtClean="0"/>
              <a:t>	Anecdotally: </a:t>
            </a:r>
          </a:p>
          <a:p>
            <a:pPr>
              <a:defRPr/>
            </a:pPr>
            <a:r>
              <a:rPr lang="en-AU" altLang="en-US" dirty="0" smtClean="0"/>
              <a:t>	Majority of individuals with </a:t>
            </a:r>
            <a:r>
              <a:rPr lang="en-AU" altLang="en-US" dirty="0" err="1" smtClean="0"/>
              <a:t>HPDs</a:t>
            </a:r>
            <a:r>
              <a:rPr lang="en-AU" altLang="en-US" dirty="0" smtClean="0"/>
              <a:t> (e.g., Anxiety, </a:t>
            </a:r>
            <a:r>
              <a:rPr lang="en-AU" altLang="en-US" dirty="0" err="1" smtClean="0"/>
              <a:t>OCD</a:t>
            </a:r>
            <a:r>
              <a:rPr lang="en-AU" altLang="en-US" dirty="0" smtClean="0"/>
              <a:t>, mood disorders, </a:t>
            </a:r>
            <a:r>
              <a:rPr lang="en-AU" altLang="en-US" dirty="0" err="1" smtClean="0"/>
              <a:t>PTSD</a:t>
            </a:r>
            <a:r>
              <a:rPr lang="en-AU" altLang="en-US" dirty="0" smtClean="0"/>
              <a:t>, Psychological pain management), </a:t>
            </a:r>
          </a:p>
          <a:p>
            <a:pPr>
              <a:defRPr/>
            </a:pPr>
            <a:r>
              <a:rPr lang="en-AU" altLang="en-US" dirty="0" smtClean="0"/>
              <a:t>	Impaired mental functioning (e.g., Personality Disorders, impulse control disorders), </a:t>
            </a:r>
          </a:p>
          <a:p>
            <a:pPr>
              <a:defRPr/>
            </a:pPr>
            <a:r>
              <a:rPr lang="en-AU" altLang="en-US" dirty="0" smtClean="0"/>
              <a:t>	Co-occurring ABI, ID, or Dementia that ‘fall short’ of a florid psychotic illness are ‘lost to follow-up’</a:t>
            </a:r>
            <a:endParaRPr lang="en-AU" dirty="0" smtClean="0"/>
          </a:p>
          <a:p>
            <a:pPr>
              <a:defRPr/>
            </a:pPr>
            <a:endParaRPr lang="en-AU" dirty="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F33536-EE92-48BF-86C3-EBD12B1A0354}" type="slidenum">
              <a:rPr lang="en-AU" altLang="en-US" smtClean="0">
                <a:latin typeface="Tahoma" pitchFamily="34" charset="0"/>
              </a:rPr>
              <a:pPr/>
              <a:t>9</a:t>
            </a:fld>
            <a:endParaRPr lang="en-AU" altLang="en-US" smtClean="0">
              <a:latin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3800475" y="1789113"/>
            <a:ext cx="5340350" cy="5056187"/>
            <a:chOff x="2394" y="1127"/>
            <a:chExt cx="3364" cy="3185"/>
          </a:xfrm>
        </p:grpSpPr>
        <p:sp>
          <p:nvSpPr>
            <p:cNvPr id="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eaLnBrk="0" hangingPunct="0">
                <a:defRPr/>
              </a:pPr>
              <a:endParaRPr lang="en-AU" dirty="0">
                <a:latin typeface="Tahoma" charset="0"/>
              </a:endParaRPr>
            </a:p>
          </p:txBody>
        </p:sp>
        <p:sp>
          <p:nvSpPr>
            <p:cNvPr id="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8"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1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1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1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1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14"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15"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16"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eaLnBrk="0" hangingPunct="0">
                <a:defRPr/>
              </a:pPr>
              <a:endParaRPr lang="en-AU" dirty="0">
                <a:latin typeface="Tahoma" charset="0"/>
              </a:endParaRPr>
            </a:p>
          </p:txBody>
        </p:sp>
        <p:sp>
          <p:nvSpPr>
            <p:cNvPr id="17"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eaLnBrk="0" hangingPunct="0">
                <a:defRPr/>
              </a:pPr>
              <a:endParaRPr lang="en-AU" dirty="0">
                <a:latin typeface="Tahoma" charset="0"/>
              </a:endParaRPr>
            </a:p>
          </p:txBody>
        </p:sp>
        <p:sp>
          <p:nvSpPr>
            <p:cNvPr id="18"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19"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0"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1"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2"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3"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5"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eaLnBrk="0" hangingPunct="0">
                <a:defRPr/>
              </a:pPr>
              <a:endParaRPr lang="en-AU" dirty="0">
                <a:latin typeface="Tahoma" charset="0"/>
              </a:endParaRPr>
            </a:p>
          </p:txBody>
        </p:sp>
        <p:sp>
          <p:nvSpPr>
            <p:cNvPr id="26"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7"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8"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eaLnBrk="0" hangingPunct="0">
                <a:defRPr/>
              </a:pPr>
              <a:endParaRPr lang="en-AU" dirty="0">
                <a:latin typeface="Tahoma" charset="0"/>
              </a:endParaRPr>
            </a:p>
          </p:txBody>
        </p:sp>
        <p:sp>
          <p:nvSpPr>
            <p:cNvPr id="3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eaLnBrk="0" hangingPunct="0">
                <a:defRPr/>
              </a:pPr>
              <a:endParaRPr lang="en-AU" dirty="0">
                <a:latin typeface="Tahoma" charset="0"/>
              </a:endParaRPr>
            </a:p>
          </p:txBody>
        </p:sp>
        <p:sp>
          <p:nvSpPr>
            <p:cNvPr id="3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eaLnBrk="0" hangingPunct="0">
                <a:defRPr/>
              </a:pPr>
              <a:endParaRPr lang="en-AU" dirty="0">
                <a:latin typeface="Tahoma" charset="0"/>
              </a:endParaRPr>
            </a:p>
          </p:txBody>
        </p:sp>
        <p:sp>
          <p:nvSpPr>
            <p:cNvPr id="32"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33"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3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eaLnBrk="0" hangingPunct="0">
                <a:defRPr/>
              </a:pPr>
              <a:endParaRPr lang="en-AU" dirty="0">
                <a:latin typeface="Tahoma" charset="0"/>
              </a:endParaRPr>
            </a:p>
          </p:txBody>
        </p:sp>
        <p:sp>
          <p:nvSpPr>
            <p:cNvPr id="3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3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eaLnBrk="0" hangingPunct="0">
                <a:defRPr/>
              </a:pPr>
              <a:endParaRPr lang="en-AU" dirty="0">
                <a:latin typeface="Tahoma" charset="0"/>
              </a:endParaRPr>
            </a:p>
          </p:txBody>
        </p:sp>
        <p:sp>
          <p:nvSpPr>
            <p:cNvPr id="37"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eaLnBrk="0" hangingPunct="0">
                <a:defRPr/>
              </a:pPr>
              <a:endParaRPr lang="en-AU" dirty="0">
                <a:latin typeface="Tahoma" charset="0"/>
              </a:endParaRPr>
            </a:p>
          </p:txBody>
        </p:sp>
        <p:sp>
          <p:nvSpPr>
            <p:cNvPr id="38"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eaLnBrk="0" hangingPunct="0">
                <a:defRPr/>
              </a:pPr>
              <a:endParaRPr lang="en-AU" dirty="0">
                <a:latin typeface="Tahoma" charset="0"/>
              </a:endParaRPr>
            </a:p>
          </p:txBody>
        </p:sp>
      </p:grpSp>
      <p:sp>
        <p:nvSpPr>
          <p:cNvPr id="25639"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AU" smtClean="0"/>
              <a:t>Click to edit Master subtitle style</a:t>
            </a:r>
            <a:endParaRPr lang="en-AU"/>
          </a:p>
        </p:txBody>
      </p:sp>
      <p:sp>
        <p:nvSpPr>
          <p:cNvPr id="25640"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AU" smtClean="0"/>
              <a:t>Click to edit Master title style</a:t>
            </a:r>
            <a:endParaRPr lang="en-AU"/>
          </a:p>
        </p:txBody>
      </p:sp>
      <p:sp>
        <p:nvSpPr>
          <p:cNvPr id="39" name="Rectangle 37"/>
          <p:cNvSpPr>
            <a:spLocks noGrp="1" noChangeArrowheads="1"/>
          </p:cNvSpPr>
          <p:nvPr>
            <p:ph type="dt" sz="half" idx="10"/>
          </p:nvPr>
        </p:nvSpPr>
        <p:spPr/>
        <p:txBody>
          <a:bodyPr/>
          <a:lstStyle>
            <a:lvl1pPr>
              <a:defRPr/>
            </a:lvl1pPr>
          </a:lstStyle>
          <a:p>
            <a:pPr>
              <a:defRPr/>
            </a:pPr>
            <a:endParaRPr lang="en-AU"/>
          </a:p>
        </p:txBody>
      </p:sp>
      <p:sp>
        <p:nvSpPr>
          <p:cNvPr id="40" name="Rectangle 38"/>
          <p:cNvSpPr>
            <a:spLocks noGrp="1" noChangeArrowheads="1"/>
          </p:cNvSpPr>
          <p:nvPr>
            <p:ph type="ftr" sz="quarter" idx="11"/>
          </p:nvPr>
        </p:nvSpPr>
        <p:spPr/>
        <p:txBody>
          <a:bodyPr/>
          <a:lstStyle>
            <a:lvl1pPr>
              <a:defRPr/>
            </a:lvl1pPr>
          </a:lstStyle>
          <a:p>
            <a:pPr>
              <a:defRPr/>
            </a:pPr>
            <a:endParaRPr lang="en-AU"/>
          </a:p>
        </p:txBody>
      </p:sp>
      <p:sp>
        <p:nvSpPr>
          <p:cNvPr id="41" name="Rectangle 41"/>
          <p:cNvSpPr>
            <a:spLocks noGrp="1" noChangeArrowheads="1"/>
          </p:cNvSpPr>
          <p:nvPr>
            <p:ph type="sldNum" sz="quarter" idx="12"/>
          </p:nvPr>
        </p:nvSpPr>
        <p:spPr/>
        <p:txBody>
          <a:bodyPr/>
          <a:lstStyle>
            <a:lvl1pPr>
              <a:defRPr/>
            </a:lvl1pPr>
          </a:lstStyle>
          <a:p>
            <a:pPr>
              <a:defRPr/>
            </a:pPr>
            <a:fld id="{AF41D579-6E92-4749-93AB-2403C3321444}"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Rectangle 39"/>
          <p:cNvSpPr>
            <a:spLocks noGrp="1" noChangeArrowheads="1"/>
          </p:cNvSpPr>
          <p:nvPr>
            <p:ph type="dt" sz="half" idx="10"/>
          </p:nvPr>
        </p:nvSpPr>
        <p:spPr>
          <a:ln/>
        </p:spPr>
        <p:txBody>
          <a:bodyPr/>
          <a:lstStyle>
            <a:lvl1pPr>
              <a:defRPr/>
            </a:lvl1pPr>
          </a:lstStyle>
          <a:p>
            <a:pPr>
              <a:defRPr/>
            </a:pPr>
            <a:endParaRPr lang="en-AU"/>
          </a:p>
        </p:txBody>
      </p:sp>
      <p:sp>
        <p:nvSpPr>
          <p:cNvPr id="5" name="Rectangle 40"/>
          <p:cNvSpPr>
            <a:spLocks noGrp="1" noChangeArrowheads="1"/>
          </p:cNvSpPr>
          <p:nvPr>
            <p:ph type="ftr" sz="quarter" idx="11"/>
          </p:nvPr>
        </p:nvSpPr>
        <p:spPr>
          <a:ln/>
        </p:spPr>
        <p:txBody>
          <a:bodyPr/>
          <a:lstStyle>
            <a:lvl1pPr>
              <a:defRPr/>
            </a:lvl1pPr>
          </a:lstStyle>
          <a:p>
            <a:pPr>
              <a:defRPr/>
            </a:pPr>
            <a:endParaRPr lang="en-AU"/>
          </a:p>
        </p:txBody>
      </p:sp>
      <p:sp>
        <p:nvSpPr>
          <p:cNvPr id="6" name="Rectangle 41"/>
          <p:cNvSpPr>
            <a:spLocks noGrp="1" noChangeArrowheads="1"/>
          </p:cNvSpPr>
          <p:nvPr>
            <p:ph type="sldNum" sz="quarter" idx="12"/>
          </p:nvPr>
        </p:nvSpPr>
        <p:spPr>
          <a:ln/>
        </p:spPr>
        <p:txBody>
          <a:bodyPr/>
          <a:lstStyle>
            <a:lvl1pPr>
              <a:defRPr/>
            </a:lvl1pPr>
          </a:lstStyle>
          <a:p>
            <a:pPr>
              <a:defRPr/>
            </a:pPr>
            <a:fld id="{8912A08E-F2DC-4D72-83D0-E596E21D6BE8}"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AU" smtClean="0"/>
              <a:t>Click to edit Master title style</a:t>
            </a:r>
            <a:endParaRPr lang="en-AU"/>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Rectangle 39"/>
          <p:cNvSpPr>
            <a:spLocks noGrp="1" noChangeArrowheads="1"/>
          </p:cNvSpPr>
          <p:nvPr>
            <p:ph type="dt" sz="half" idx="10"/>
          </p:nvPr>
        </p:nvSpPr>
        <p:spPr>
          <a:ln/>
        </p:spPr>
        <p:txBody>
          <a:bodyPr/>
          <a:lstStyle>
            <a:lvl1pPr>
              <a:defRPr/>
            </a:lvl1pPr>
          </a:lstStyle>
          <a:p>
            <a:pPr>
              <a:defRPr/>
            </a:pPr>
            <a:endParaRPr lang="en-AU"/>
          </a:p>
        </p:txBody>
      </p:sp>
      <p:sp>
        <p:nvSpPr>
          <p:cNvPr id="5" name="Rectangle 40"/>
          <p:cNvSpPr>
            <a:spLocks noGrp="1" noChangeArrowheads="1"/>
          </p:cNvSpPr>
          <p:nvPr>
            <p:ph type="ftr" sz="quarter" idx="11"/>
          </p:nvPr>
        </p:nvSpPr>
        <p:spPr>
          <a:ln/>
        </p:spPr>
        <p:txBody>
          <a:bodyPr/>
          <a:lstStyle>
            <a:lvl1pPr>
              <a:defRPr/>
            </a:lvl1pPr>
          </a:lstStyle>
          <a:p>
            <a:pPr>
              <a:defRPr/>
            </a:pPr>
            <a:endParaRPr lang="en-AU"/>
          </a:p>
        </p:txBody>
      </p:sp>
      <p:sp>
        <p:nvSpPr>
          <p:cNvPr id="6" name="Rectangle 41"/>
          <p:cNvSpPr>
            <a:spLocks noGrp="1" noChangeArrowheads="1"/>
          </p:cNvSpPr>
          <p:nvPr>
            <p:ph type="sldNum" sz="quarter" idx="12"/>
          </p:nvPr>
        </p:nvSpPr>
        <p:spPr>
          <a:ln/>
        </p:spPr>
        <p:txBody>
          <a:bodyPr/>
          <a:lstStyle>
            <a:lvl1pPr>
              <a:defRPr/>
            </a:lvl1pPr>
          </a:lstStyle>
          <a:p>
            <a:pPr>
              <a:defRPr/>
            </a:pPr>
            <a:fld id="{3814C2AD-74BF-485B-B068-EEACA99CBC8C}"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AU"/>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Rectangle 39"/>
          <p:cNvSpPr>
            <a:spLocks noGrp="1" noChangeArrowheads="1"/>
          </p:cNvSpPr>
          <p:nvPr>
            <p:ph type="dt" sz="half" idx="10"/>
          </p:nvPr>
        </p:nvSpPr>
        <p:spPr>
          <a:ln/>
        </p:spPr>
        <p:txBody>
          <a:bodyPr/>
          <a:lstStyle>
            <a:lvl1pPr>
              <a:defRPr/>
            </a:lvl1pPr>
          </a:lstStyle>
          <a:p>
            <a:pPr>
              <a:defRPr/>
            </a:pPr>
            <a:endParaRPr lang="en-AU"/>
          </a:p>
        </p:txBody>
      </p:sp>
      <p:sp>
        <p:nvSpPr>
          <p:cNvPr id="5" name="Rectangle 40"/>
          <p:cNvSpPr>
            <a:spLocks noGrp="1" noChangeArrowheads="1"/>
          </p:cNvSpPr>
          <p:nvPr>
            <p:ph type="ftr" sz="quarter" idx="11"/>
          </p:nvPr>
        </p:nvSpPr>
        <p:spPr>
          <a:ln/>
        </p:spPr>
        <p:txBody>
          <a:bodyPr/>
          <a:lstStyle>
            <a:lvl1pPr>
              <a:defRPr/>
            </a:lvl1pPr>
          </a:lstStyle>
          <a:p>
            <a:pPr>
              <a:defRPr/>
            </a:pPr>
            <a:endParaRPr lang="en-AU"/>
          </a:p>
        </p:txBody>
      </p:sp>
      <p:sp>
        <p:nvSpPr>
          <p:cNvPr id="6" name="Rectangle 41"/>
          <p:cNvSpPr>
            <a:spLocks noGrp="1" noChangeArrowheads="1"/>
          </p:cNvSpPr>
          <p:nvPr>
            <p:ph type="sldNum" sz="quarter" idx="12"/>
          </p:nvPr>
        </p:nvSpPr>
        <p:spPr>
          <a:ln/>
        </p:spPr>
        <p:txBody>
          <a:bodyPr/>
          <a:lstStyle>
            <a:lvl1pPr>
              <a:defRPr/>
            </a:lvl1pPr>
          </a:lstStyle>
          <a:p>
            <a:pPr>
              <a:defRPr/>
            </a:pPr>
            <a:fld id="{C537206E-1892-4FDD-89F4-FC1188CC46E4}"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Rectangle 39"/>
          <p:cNvSpPr>
            <a:spLocks noGrp="1" noChangeArrowheads="1"/>
          </p:cNvSpPr>
          <p:nvPr>
            <p:ph type="dt" sz="half" idx="10"/>
          </p:nvPr>
        </p:nvSpPr>
        <p:spPr>
          <a:ln/>
        </p:spPr>
        <p:txBody>
          <a:bodyPr/>
          <a:lstStyle>
            <a:lvl1pPr>
              <a:defRPr/>
            </a:lvl1pPr>
          </a:lstStyle>
          <a:p>
            <a:pPr>
              <a:defRPr/>
            </a:pPr>
            <a:endParaRPr lang="en-AU"/>
          </a:p>
        </p:txBody>
      </p:sp>
      <p:sp>
        <p:nvSpPr>
          <p:cNvPr id="5" name="Rectangle 40"/>
          <p:cNvSpPr>
            <a:spLocks noGrp="1" noChangeArrowheads="1"/>
          </p:cNvSpPr>
          <p:nvPr>
            <p:ph type="ftr" sz="quarter" idx="11"/>
          </p:nvPr>
        </p:nvSpPr>
        <p:spPr>
          <a:ln/>
        </p:spPr>
        <p:txBody>
          <a:bodyPr/>
          <a:lstStyle>
            <a:lvl1pPr>
              <a:defRPr/>
            </a:lvl1pPr>
          </a:lstStyle>
          <a:p>
            <a:pPr>
              <a:defRPr/>
            </a:pPr>
            <a:endParaRPr lang="en-AU"/>
          </a:p>
        </p:txBody>
      </p:sp>
      <p:sp>
        <p:nvSpPr>
          <p:cNvPr id="6" name="Rectangle 41"/>
          <p:cNvSpPr>
            <a:spLocks noGrp="1" noChangeArrowheads="1"/>
          </p:cNvSpPr>
          <p:nvPr>
            <p:ph type="sldNum" sz="quarter" idx="12"/>
          </p:nvPr>
        </p:nvSpPr>
        <p:spPr>
          <a:ln/>
        </p:spPr>
        <p:txBody>
          <a:bodyPr/>
          <a:lstStyle>
            <a:lvl1pPr>
              <a:defRPr/>
            </a:lvl1pPr>
          </a:lstStyle>
          <a:p>
            <a:pPr>
              <a:defRPr/>
            </a:pPr>
            <a:fld id="{343FD808-D5DC-4FB9-BE27-8B4B35143C4A}"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AU"/>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5" name="Rectangle 39"/>
          <p:cNvSpPr>
            <a:spLocks noGrp="1" noChangeArrowheads="1"/>
          </p:cNvSpPr>
          <p:nvPr>
            <p:ph type="dt" sz="half" idx="10"/>
          </p:nvPr>
        </p:nvSpPr>
        <p:spPr>
          <a:ln/>
        </p:spPr>
        <p:txBody>
          <a:bodyPr/>
          <a:lstStyle>
            <a:lvl1pPr>
              <a:defRPr/>
            </a:lvl1pPr>
          </a:lstStyle>
          <a:p>
            <a:pPr>
              <a:defRPr/>
            </a:pPr>
            <a:endParaRPr lang="en-AU"/>
          </a:p>
        </p:txBody>
      </p:sp>
      <p:sp>
        <p:nvSpPr>
          <p:cNvPr id="6" name="Rectangle 40"/>
          <p:cNvSpPr>
            <a:spLocks noGrp="1" noChangeArrowheads="1"/>
          </p:cNvSpPr>
          <p:nvPr>
            <p:ph type="ftr" sz="quarter" idx="11"/>
          </p:nvPr>
        </p:nvSpPr>
        <p:spPr>
          <a:ln/>
        </p:spPr>
        <p:txBody>
          <a:bodyPr/>
          <a:lstStyle>
            <a:lvl1pPr>
              <a:defRPr/>
            </a:lvl1pPr>
          </a:lstStyle>
          <a:p>
            <a:pPr>
              <a:defRPr/>
            </a:pPr>
            <a:endParaRPr lang="en-AU"/>
          </a:p>
        </p:txBody>
      </p:sp>
      <p:sp>
        <p:nvSpPr>
          <p:cNvPr id="7" name="Rectangle 41"/>
          <p:cNvSpPr>
            <a:spLocks noGrp="1" noChangeArrowheads="1"/>
          </p:cNvSpPr>
          <p:nvPr>
            <p:ph type="sldNum" sz="quarter" idx="12"/>
          </p:nvPr>
        </p:nvSpPr>
        <p:spPr>
          <a:ln/>
        </p:spPr>
        <p:txBody>
          <a:bodyPr/>
          <a:lstStyle>
            <a:lvl1pPr>
              <a:defRPr/>
            </a:lvl1pPr>
          </a:lstStyle>
          <a:p>
            <a:pPr>
              <a:defRPr/>
            </a:pPr>
            <a:fld id="{242741D9-6996-4476-B42E-F0F950ECDB25}"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7" name="Rectangle 39"/>
          <p:cNvSpPr>
            <a:spLocks noGrp="1" noChangeArrowheads="1"/>
          </p:cNvSpPr>
          <p:nvPr>
            <p:ph type="dt" sz="half" idx="10"/>
          </p:nvPr>
        </p:nvSpPr>
        <p:spPr>
          <a:ln/>
        </p:spPr>
        <p:txBody>
          <a:bodyPr/>
          <a:lstStyle>
            <a:lvl1pPr>
              <a:defRPr/>
            </a:lvl1pPr>
          </a:lstStyle>
          <a:p>
            <a:pPr>
              <a:defRPr/>
            </a:pPr>
            <a:endParaRPr lang="en-AU"/>
          </a:p>
        </p:txBody>
      </p:sp>
      <p:sp>
        <p:nvSpPr>
          <p:cNvPr id="8" name="Rectangle 40"/>
          <p:cNvSpPr>
            <a:spLocks noGrp="1" noChangeArrowheads="1"/>
          </p:cNvSpPr>
          <p:nvPr>
            <p:ph type="ftr" sz="quarter" idx="11"/>
          </p:nvPr>
        </p:nvSpPr>
        <p:spPr>
          <a:ln/>
        </p:spPr>
        <p:txBody>
          <a:bodyPr/>
          <a:lstStyle>
            <a:lvl1pPr>
              <a:defRPr/>
            </a:lvl1pPr>
          </a:lstStyle>
          <a:p>
            <a:pPr>
              <a:defRPr/>
            </a:pPr>
            <a:endParaRPr lang="en-AU"/>
          </a:p>
        </p:txBody>
      </p:sp>
      <p:sp>
        <p:nvSpPr>
          <p:cNvPr id="9" name="Rectangle 41"/>
          <p:cNvSpPr>
            <a:spLocks noGrp="1" noChangeArrowheads="1"/>
          </p:cNvSpPr>
          <p:nvPr>
            <p:ph type="sldNum" sz="quarter" idx="12"/>
          </p:nvPr>
        </p:nvSpPr>
        <p:spPr>
          <a:ln/>
        </p:spPr>
        <p:txBody>
          <a:bodyPr/>
          <a:lstStyle>
            <a:lvl1pPr>
              <a:defRPr/>
            </a:lvl1pPr>
          </a:lstStyle>
          <a:p>
            <a:pPr>
              <a:defRPr/>
            </a:pPr>
            <a:fld id="{443110E5-50F8-47B8-99C4-1C41016F6BB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AU"/>
          </a:p>
        </p:txBody>
      </p:sp>
      <p:sp>
        <p:nvSpPr>
          <p:cNvPr id="3" name="Rectangle 39"/>
          <p:cNvSpPr>
            <a:spLocks noGrp="1" noChangeArrowheads="1"/>
          </p:cNvSpPr>
          <p:nvPr>
            <p:ph type="dt" sz="half" idx="10"/>
          </p:nvPr>
        </p:nvSpPr>
        <p:spPr>
          <a:ln/>
        </p:spPr>
        <p:txBody>
          <a:bodyPr/>
          <a:lstStyle>
            <a:lvl1pPr>
              <a:defRPr/>
            </a:lvl1pPr>
          </a:lstStyle>
          <a:p>
            <a:pPr>
              <a:defRPr/>
            </a:pPr>
            <a:endParaRPr lang="en-AU"/>
          </a:p>
        </p:txBody>
      </p:sp>
      <p:sp>
        <p:nvSpPr>
          <p:cNvPr id="4" name="Rectangle 40"/>
          <p:cNvSpPr>
            <a:spLocks noGrp="1" noChangeArrowheads="1"/>
          </p:cNvSpPr>
          <p:nvPr>
            <p:ph type="ftr" sz="quarter" idx="11"/>
          </p:nvPr>
        </p:nvSpPr>
        <p:spPr>
          <a:ln/>
        </p:spPr>
        <p:txBody>
          <a:bodyPr/>
          <a:lstStyle>
            <a:lvl1pPr>
              <a:defRPr/>
            </a:lvl1pPr>
          </a:lstStyle>
          <a:p>
            <a:pPr>
              <a:defRPr/>
            </a:pPr>
            <a:endParaRPr lang="en-AU"/>
          </a:p>
        </p:txBody>
      </p:sp>
      <p:sp>
        <p:nvSpPr>
          <p:cNvPr id="5" name="Rectangle 41"/>
          <p:cNvSpPr>
            <a:spLocks noGrp="1" noChangeArrowheads="1"/>
          </p:cNvSpPr>
          <p:nvPr>
            <p:ph type="sldNum" sz="quarter" idx="12"/>
          </p:nvPr>
        </p:nvSpPr>
        <p:spPr>
          <a:ln/>
        </p:spPr>
        <p:txBody>
          <a:bodyPr/>
          <a:lstStyle>
            <a:lvl1pPr>
              <a:defRPr/>
            </a:lvl1pPr>
          </a:lstStyle>
          <a:p>
            <a:pPr>
              <a:defRPr/>
            </a:pPr>
            <a:fld id="{896DB9B9-5F12-4F0E-9298-15AAC38531A0}"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9"/>
          <p:cNvSpPr>
            <a:spLocks noGrp="1" noChangeArrowheads="1"/>
          </p:cNvSpPr>
          <p:nvPr>
            <p:ph type="dt" sz="half" idx="10"/>
          </p:nvPr>
        </p:nvSpPr>
        <p:spPr>
          <a:ln/>
        </p:spPr>
        <p:txBody>
          <a:bodyPr/>
          <a:lstStyle>
            <a:lvl1pPr>
              <a:defRPr/>
            </a:lvl1pPr>
          </a:lstStyle>
          <a:p>
            <a:pPr>
              <a:defRPr/>
            </a:pPr>
            <a:endParaRPr lang="en-AU"/>
          </a:p>
        </p:txBody>
      </p:sp>
      <p:sp>
        <p:nvSpPr>
          <p:cNvPr id="3" name="Rectangle 40"/>
          <p:cNvSpPr>
            <a:spLocks noGrp="1" noChangeArrowheads="1"/>
          </p:cNvSpPr>
          <p:nvPr>
            <p:ph type="ftr" sz="quarter" idx="11"/>
          </p:nvPr>
        </p:nvSpPr>
        <p:spPr>
          <a:ln/>
        </p:spPr>
        <p:txBody>
          <a:bodyPr/>
          <a:lstStyle>
            <a:lvl1pPr>
              <a:defRPr/>
            </a:lvl1pPr>
          </a:lstStyle>
          <a:p>
            <a:pPr>
              <a:defRPr/>
            </a:pPr>
            <a:endParaRPr lang="en-AU"/>
          </a:p>
        </p:txBody>
      </p:sp>
      <p:sp>
        <p:nvSpPr>
          <p:cNvPr id="4" name="Rectangle 41"/>
          <p:cNvSpPr>
            <a:spLocks noGrp="1" noChangeArrowheads="1"/>
          </p:cNvSpPr>
          <p:nvPr>
            <p:ph type="sldNum" sz="quarter" idx="12"/>
          </p:nvPr>
        </p:nvSpPr>
        <p:spPr>
          <a:ln/>
        </p:spPr>
        <p:txBody>
          <a:bodyPr/>
          <a:lstStyle>
            <a:lvl1pPr>
              <a:defRPr/>
            </a:lvl1pPr>
          </a:lstStyle>
          <a:p>
            <a:pPr>
              <a:defRPr/>
            </a:pPr>
            <a:fld id="{20C04854-70D5-4E26-9A60-F65DA0DD6D8F}"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endParaRPr lang="en-AU"/>
          </a:p>
        </p:txBody>
      </p:sp>
      <p:sp>
        <p:nvSpPr>
          <p:cNvPr id="6" name="Rectangle 40"/>
          <p:cNvSpPr>
            <a:spLocks noGrp="1" noChangeArrowheads="1"/>
          </p:cNvSpPr>
          <p:nvPr>
            <p:ph type="ftr" sz="quarter" idx="11"/>
          </p:nvPr>
        </p:nvSpPr>
        <p:spPr>
          <a:ln/>
        </p:spPr>
        <p:txBody>
          <a:bodyPr/>
          <a:lstStyle>
            <a:lvl1pPr>
              <a:defRPr/>
            </a:lvl1pPr>
          </a:lstStyle>
          <a:p>
            <a:pPr>
              <a:defRPr/>
            </a:pPr>
            <a:endParaRPr lang="en-AU"/>
          </a:p>
        </p:txBody>
      </p:sp>
      <p:sp>
        <p:nvSpPr>
          <p:cNvPr id="7" name="Rectangle 41"/>
          <p:cNvSpPr>
            <a:spLocks noGrp="1" noChangeArrowheads="1"/>
          </p:cNvSpPr>
          <p:nvPr>
            <p:ph type="sldNum" sz="quarter" idx="12"/>
          </p:nvPr>
        </p:nvSpPr>
        <p:spPr>
          <a:ln/>
        </p:spPr>
        <p:txBody>
          <a:bodyPr/>
          <a:lstStyle>
            <a:lvl1pPr>
              <a:defRPr/>
            </a:lvl1pPr>
          </a:lstStyle>
          <a:p>
            <a:pPr>
              <a:defRPr/>
            </a:pPr>
            <a:fld id="{3DF16DF2-3BDA-4F49-9F62-A0316E708FAE}"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dirty="0" smtClean="0"/>
              <a:t>Click icon to add picture</a:t>
            </a:r>
            <a:endParaRPr lang="en-AU"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39"/>
          <p:cNvSpPr>
            <a:spLocks noGrp="1" noChangeArrowheads="1"/>
          </p:cNvSpPr>
          <p:nvPr>
            <p:ph type="dt" sz="half" idx="10"/>
          </p:nvPr>
        </p:nvSpPr>
        <p:spPr>
          <a:ln/>
        </p:spPr>
        <p:txBody>
          <a:bodyPr/>
          <a:lstStyle>
            <a:lvl1pPr>
              <a:defRPr/>
            </a:lvl1pPr>
          </a:lstStyle>
          <a:p>
            <a:pPr>
              <a:defRPr/>
            </a:pPr>
            <a:endParaRPr lang="en-AU"/>
          </a:p>
        </p:txBody>
      </p:sp>
      <p:sp>
        <p:nvSpPr>
          <p:cNvPr id="6" name="Rectangle 40"/>
          <p:cNvSpPr>
            <a:spLocks noGrp="1" noChangeArrowheads="1"/>
          </p:cNvSpPr>
          <p:nvPr>
            <p:ph type="ftr" sz="quarter" idx="11"/>
          </p:nvPr>
        </p:nvSpPr>
        <p:spPr>
          <a:ln/>
        </p:spPr>
        <p:txBody>
          <a:bodyPr/>
          <a:lstStyle>
            <a:lvl1pPr>
              <a:defRPr/>
            </a:lvl1pPr>
          </a:lstStyle>
          <a:p>
            <a:pPr>
              <a:defRPr/>
            </a:pPr>
            <a:endParaRPr lang="en-AU"/>
          </a:p>
        </p:txBody>
      </p:sp>
      <p:sp>
        <p:nvSpPr>
          <p:cNvPr id="7" name="Rectangle 41"/>
          <p:cNvSpPr>
            <a:spLocks noGrp="1" noChangeArrowheads="1"/>
          </p:cNvSpPr>
          <p:nvPr>
            <p:ph type="sldNum" sz="quarter" idx="12"/>
          </p:nvPr>
        </p:nvSpPr>
        <p:spPr>
          <a:ln/>
        </p:spPr>
        <p:txBody>
          <a:bodyPr/>
          <a:lstStyle>
            <a:lvl1pPr>
              <a:defRPr/>
            </a:lvl1pPr>
          </a:lstStyle>
          <a:p>
            <a:pPr>
              <a:defRPr/>
            </a:pPr>
            <a:fld id="{EF219E63-F465-4E2F-997D-AA22354C6805}"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800475" y="1789113"/>
            <a:ext cx="5340350" cy="5056187"/>
            <a:chOff x="2394" y="1127"/>
            <a:chExt cx="3364" cy="3185"/>
          </a:xfrm>
        </p:grpSpPr>
        <p:sp>
          <p:nvSpPr>
            <p:cNvPr id="24579"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24580"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eaLnBrk="0" hangingPunct="0">
                <a:defRPr/>
              </a:pPr>
              <a:endParaRPr lang="en-AU" dirty="0">
                <a:latin typeface="Tahoma" charset="0"/>
              </a:endParaRPr>
            </a:p>
          </p:txBody>
        </p:sp>
        <p:sp>
          <p:nvSpPr>
            <p:cNvPr id="24581"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24582"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583"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24584"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24585"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24586"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24587"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24588"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589"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590"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pPr eaLnBrk="0" hangingPunct="0">
                <a:defRPr/>
              </a:pPr>
              <a:endParaRPr lang="en-AU" dirty="0">
                <a:latin typeface="Tahoma" charset="0"/>
              </a:endParaRPr>
            </a:p>
          </p:txBody>
        </p:sp>
        <p:sp>
          <p:nvSpPr>
            <p:cNvPr id="24591"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eaLnBrk="0" hangingPunct="0">
                <a:defRPr/>
              </a:pPr>
              <a:endParaRPr lang="en-AU" dirty="0">
                <a:latin typeface="Tahoma" charset="0"/>
              </a:endParaRPr>
            </a:p>
          </p:txBody>
        </p:sp>
        <p:sp>
          <p:nvSpPr>
            <p:cNvPr id="24592"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593"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594"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595"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596"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597"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598"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599"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eaLnBrk="0" hangingPunct="0">
                <a:defRPr/>
              </a:pPr>
              <a:endParaRPr lang="en-AU" dirty="0">
                <a:latin typeface="Tahoma" charset="0"/>
              </a:endParaRPr>
            </a:p>
          </p:txBody>
        </p:sp>
        <p:sp>
          <p:nvSpPr>
            <p:cNvPr id="24600"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601"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602"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603"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pPr eaLnBrk="0" hangingPunct="0">
                <a:defRPr/>
              </a:pPr>
              <a:endParaRPr lang="en-AU" dirty="0">
                <a:latin typeface="Tahoma" charset="0"/>
              </a:endParaRPr>
            </a:p>
          </p:txBody>
        </p:sp>
        <p:sp>
          <p:nvSpPr>
            <p:cNvPr id="24604"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eaLnBrk="0" hangingPunct="0">
                <a:defRPr/>
              </a:pPr>
              <a:endParaRPr lang="en-AU" dirty="0">
                <a:latin typeface="Tahoma" charset="0"/>
              </a:endParaRPr>
            </a:p>
          </p:txBody>
        </p:sp>
        <p:sp>
          <p:nvSpPr>
            <p:cNvPr id="24605"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pPr eaLnBrk="0" hangingPunct="0">
                <a:defRPr/>
              </a:pPr>
              <a:endParaRPr lang="en-AU" dirty="0">
                <a:latin typeface="Tahoma" charset="0"/>
              </a:endParaRPr>
            </a:p>
          </p:txBody>
        </p:sp>
        <p:sp>
          <p:nvSpPr>
            <p:cNvPr id="24606"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607"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pPr eaLnBrk="0" hangingPunct="0">
                <a:defRPr/>
              </a:pPr>
              <a:endParaRPr lang="en-AU" dirty="0">
                <a:latin typeface="Tahoma" charset="0"/>
              </a:endParaRPr>
            </a:p>
          </p:txBody>
        </p:sp>
        <p:sp>
          <p:nvSpPr>
            <p:cNvPr id="24608"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pPr eaLnBrk="0" hangingPunct="0">
                <a:defRPr/>
              </a:pPr>
              <a:endParaRPr lang="en-AU" dirty="0">
                <a:latin typeface="Tahoma" charset="0"/>
              </a:endParaRPr>
            </a:p>
          </p:txBody>
        </p:sp>
        <p:sp>
          <p:nvSpPr>
            <p:cNvPr id="24609"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pPr eaLnBrk="0" hangingPunct="0">
                <a:defRPr/>
              </a:pPr>
              <a:endParaRPr lang="en-AU" dirty="0">
                <a:latin typeface="Tahoma" charset="0"/>
              </a:endParaRPr>
            </a:p>
          </p:txBody>
        </p:sp>
        <p:sp>
          <p:nvSpPr>
            <p:cNvPr id="24610"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pPr eaLnBrk="0" hangingPunct="0">
                <a:defRPr/>
              </a:pPr>
              <a:endParaRPr lang="en-AU" dirty="0">
                <a:latin typeface="Tahoma" charset="0"/>
              </a:endParaRPr>
            </a:p>
          </p:txBody>
        </p:sp>
        <p:sp>
          <p:nvSpPr>
            <p:cNvPr id="24611"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eaLnBrk="0" hangingPunct="0">
                <a:defRPr/>
              </a:pPr>
              <a:endParaRPr lang="en-AU" dirty="0">
                <a:latin typeface="Tahoma" charset="0"/>
              </a:endParaRPr>
            </a:p>
          </p:txBody>
        </p:sp>
        <p:sp>
          <p:nvSpPr>
            <p:cNvPr id="24612"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pPr eaLnBrk="0" hangingPunct="0">
                <a:defRPr/>
              </a:pPr>
              <a:endParaRPr lang="en-AU" dirty="0">
                <a:latin typeface="Tahoma" charset="0"/>
              </a:endParaRPr>
            </a:p>
          </p:txBody>
        </p:sp>
      </p:grpSp>
      <p:sp>
        <p:nvSpPr>
          <p:cNvPr id="24613"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24614"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24615"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ahoma" charset="0"/>
              </a:defRPr>
            </a:lvl1pPr>
          </a:lstStyle>
          <a:p>
            <a:pPr>
              <a:defRPr/>
            </a:pPr>
            <a:endParaRPr lang="en-AU"/>
          </a:p>
        </p:txBody>
      </p:sp>
      <p:sp>
        <p:nvSpPr>
          <p:cNvPr id="24616"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Tahoma" charset="0"/>
              </a:defRPr>
            </a:lvl1pPr>
          </a:lstStyle>
          <a:p>
            <a:pPr>
              <a:defRPr/>
            </a:pPr>
            <a:endParaRPr lang="en-AU"/>
          </a:p>
        </p:txBody>
      </p:sp>
      <p:sp>
        <p:nvSpPr>
          <p:cNvPr id="24617"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Tahoma" charset="0"/>
              </a:defRPr>
            </a:lvl1pPr>
          </a:lstStyle>
          <a:p>
            <a:pPr>
              <a:defRPr/>
            </a:pPr>
            <a:fld id="{DB6297A1-3351-40E0-9E89-D048240C1DD4}" type="slidenum">
              <a:rPr lang="en-AU"/>
              <a:pPr>
                <a:defRPr/>
              </a:pPr>
              <a:t>‹#›</a:t>
            </a:fld>
            <a:endParaRPr lang="en-AU" dirty="0"/>
          </a:p>
        </p:txBody>
      </p:sp>
    </p:spTree>
  </p:cSld>
  <p:clrMap bg1="dk2" tx1="lt1" bg2="dk1" tx2="lt2" accent1="accent1" accent2="accent2" accent3="accent3" accent4="accent4" accent5="accent5" accent6="accent6" hlink="hlink" folHlink="folHlink"/>
  <p:sldLayoutIdLst>
    <p:sldLayoutId id="2147483960"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australasianpsychologyservices.co/" TargetMode="External"/><Relationship Id="rId4" Type="http://schemas.openxmlformats.org/officeDocument/2006/relationships/hyperlink" Target="mailto:Dr.Gee@AustralasianPsychologyServices.co"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mailto:Dr.Gee@AustralasianPsychologyServices.co"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australasianpsychologyservices.co/newsevent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27088" y="4725144"/>
            <a:ext cx="7561262" cy="1512144"/>
          </a:xfrm>
        </p:spPr>
        <p:txBody>
          <a:bodyPr/>
          <a:lstStyle/>
          <a:p>
            <a:pPr eaLnBrk="1" hangingPunct="1">
              <a:defRPr/>
            </a:pPr>
            <a:endParaRPr lang="en-AU" sz="1000" dirty="0" smtClean="0">
              <a:effectLst/>
              <a:latin typeface="Times New Roman" pitchFamily="18" charset="0"/>
              <a:cs typeface="Times New Roman" pitchFamily="18" charset="0"/>
            </a:endParaRPr>
          </a:p>
          <a:p>
            <a:pPr eaLnBrk="1" hangingPunct="1">
              <a:defRPr/>
            </a:pPr>
            <a:r>
              <a:rPr lang="en-AU" sz="1600" dirty="0" smtClean="0">
                <a:latin typeface="Times New Roman" pitchFamily="18" charset="0"/>
                <a:cs typeface="Times New Roman" pitchFamily="18" charset="0"/>
              </a:rPr>
              <a:t>Dr. Dion Gee</a:t>
            </a:r>
          </a:p>
          <a:p>
            <a:pPr eaLnBrk="1" hangingPunct="1">
              <a:defRPr/>
            </a:pPr>
            <a:endParaRPr lang="en-AU" sz="1600" dirty="0" smtClean="0">
              <a:latin typeface="Times New Roman" pitchFamily="18" charset="0"/>
              <a:cs typeface="Times New Roman" pitchFamily="18" charset="0"/>
            </a:endParaRPr>
          </a:p>
          <a:p>
            <a:pPr eaLnBrk="1" hangingPunct="1">
              <a:defRPr/>
            </a:pPr>
            <a:r>
              <a:rPr lang="en-AU" sz="1600" dirty="0" smtClean="0">
                <a:latin typeface="Times New Roman" pitchFamily="18" charset="0"/>
                <a:cs typeface="Times New Roman" pitchFamily="18" charset="0"/>
              </a:rPr>
              <a:t>Australasian </a:t>
            </a:r>
            <a:r>
              <a:rPr lang="en-AU" sz="1600" dirty="0" smtClean="0">
                <a:latin typeface="Times New Roman" pitchFamily="18" charset="0"/>
                <a:cs typeface="Times New Roman" pitchFamily="18" charset="0"/>
              </a:rPr>
              <a:t>Psychology Services</a:t>
            </a:r>
          </a:p>
          <a:p>
            <a:pPr eaLnBrk="1" hangingPunct="1">
              <a:defRPr/>
            </a:pPr>
            <a:endParaRPr lang="en-AU" sz="1400" dirty="0" smtClean="0">
              <a:latin typeface="Times New Roman" pitchFamily="18" charset="0"/>
              <a:cs typeface="Times New Roman" pitchFamily="18" charset="0"/>
            </a:endParaRPr>
          </a:p>
        </p:txBody>
      </p:sp>
      <p:sp>
        <p:nvSpPr>
          <p:cNvPr id="3" name="Title 2"/>
          <p:cNvSpPr>
            <a:spLocks noGrp="1"/>
          </p:cNvSpPr>
          <p:nvPr>
            <p:ph type="ctrTitle"/>
          </p:nvPr>
        </p:nvSpPr>
        <p:spPr>
          <a:xfrm>
            <a:off x="0" y="333374"/>
            <a:ext cx="9144000" cy="4447631"/>
          </a:xfrm>
        </p:spPr>
        <p:txBody>
          <a:bodyPr/>
          <a:lstStyle/>
          <a:p>
            <a:pPr eaLnBrk="1">
              <a:defRPr/>
            </a:pPr>
            <a:r>
              <a:rPr lang="en-AU" sz="4000" b="1" cap="small" dirty="0" smtClean="0">
                <a:latin typeface="Times New Roman" pitchFamily="18" charset="0"/>
                <a:cs typeface="Times New Roman" pitchFamily="18" charset="0"/>
              </a:rPr>
              <a:t/>
            </a:r>
            <a:br>
              <a:rPr lang="en-AU" sz="4000" b="1" cap="small" dirty="0" smtClean="0">
                <a:latin typeface="Times New Roman" pitchFamily="18" charset="0"/>
                <a:cs typeface="Times New Roman" pitchFamily="18" charset="0"/>
              </a:rPr>
            </a:br>
            <a:r>
              <a:rPr lang="en-AU" sz="4000" b="1" cap="small" dirty="0" smtClean="0">
                <a:latin typeface="Times New Roman" pitchFamily="18" charset="0"/>
                <a:cs typeface="Times New Roman" pitchFamily="18" charset="0"/>
              </a:rPr>
              <a:t/>
            </a:r>
            <a:br>
              <a:rPr lang="en-AU" sz="4000" b="1" cap="small" dirty="0" smtClean="0">
                <a:latin typeface="Times New Roman" pitchFamily="18" charset="0"/>
                <a:cs typeface="Times New Roman" pitchFamily="18" charset="0"/>
              </a:rPr>
            </a:br>
            <a:r>
              <a:rPr lang="en-AU" sz="4000" b="1" cap="small" dirty="0" smtClean="0">
                <a:latin typeface="Times New Roman" pitchFamily="18" charset="0"/>
                <a:cs typeface="Times New Roman" pitchFamily="18" charset="0"/>
              </a:rPr>
              <a:t/>
            </a:r>
            <a:br>
              <a:rPr lang="en-AU" sz="4000" b="1" cap="small" dirty="0" smtClean="0">
                <a:latin typeface="Times New Roman" pitchFamily="18" charset="0"/>
                <a:cs typeface="Times New Roman" pitchFamily="18" charset="0"/>
              </a:rPr>
            </a:br>
            <a:r>
              <a:rPr lang="en-AU" sz="4000" b="1" cap="small" dirty="0" smtClean="0">
                <a:latin typeface="Times New Roman" pitchFamily="18" charset="0"/>
                <a:cs typeface="Times New Roman" pitchFamily="18" charset="0"/>
              </a:rPr>
              <a:t/>
            </a:r>
            <a:br>
              <a:rPr lang="en-AU" sz="4000" b="1" cap="small" dirty="0" smtClean="0">
                <a:latin typeface="Times New Roman" pitchFamily="18" charset="0"/>
                <a:cs typeface="Times New Roman" pitchFamily="18" charset="0"/>
              </a:rPr>
            </a:br>
            <a:r>
              <a:rPr lang="en-AU" sz="4000" b="1" cap="small" dirty="0" smtClean="0">
                <a:latin typeface="Times New Roman" pitchFamily="18" charset="0"/>
                <a:cs typeface="Times New Roman" pitchFamily="18" charset="0"/>
              </a:rPr>
              <a:t/>
            </a:r>
            <a:br>
              <a:rPr lang="en-AU" sz="4000" b="1" cap="small" dirty="0" smtClean="0">
                <a:latin typeface="Times New Roman" pitchFamily="18" charset="0"/>
                <a:cs typeface="Times New Roman" pitchFamily="18" charset="0"/>
              </a:rPr>
            </a:br>
            <a:r>
              <a:rPr lang="en-AU" sz="4000" b="1" cap="small" dirty="0" smtClean="0">
                <a:latin typeface="Times New Roman" pitchFamily="18" charset="0"/>
                <a:cs typeface="Times New Roman" pitchFamily="18" charset="0"/>
              </a:rPr>
              <a:t>Custodial </a:t>
            </a:r>
            <a:r>
              <a:rPr lang="en-AU" sz="4000" b="1" cap="small" dirty="0" smtClean="0">
                <a:latin typeface="Times New Roman" pitchFamily="18" charset="0"/>
                <a:cs typeface="Times New Roman" pitchFamily="18" charset="0"/>
              </a:rPr>
              <a:t>Mental Healthcare</a:t>
            </a:r>
            <a:br>
              <a:rPr lang="en-AU" sz="4000" b="1" cap="small" dirty="0" smtClean="0">
                <a:latin typeface="Times New Roman" pitchFamily="18" charset="0"/>
                <a:cs typeface="Times New Roman" pitchFamily="18" charset="0"/>
              </a:rPr>
            </a:br>
            <a:r>
              <a:rPr lang="en-AU" sz="4000" b="1" cap="small" dirty="0" smtClean="0">
                <a:latin typeface="Times New Roman" pitchFamily="18" charset="0"/>
                <a:cs typeface="Times New Roman" pitchFamily="18" charset="0"/>
              </a:rPr>
              <a:t> in Victoria</a:t>
            </a:r>
            <a:r>
              <a:rPr lang="en-AU" sz="3600" b="1" dirty="0" smtClean="0"/>
              <a:t/>
            </a:r>
            <a:br>
              <a:rPr lang="en-AU" sz="3600" b="1" dirty="0" smtClean="0"/>
            </a:br>
            <a:r>
              <a:rPr lang="en-AU" sz="2000" b="1" dirty="0" smtClean="0"/>
              <a:t/>
            </a:r>
            <a:br>
              <a:rPr lang="en-AU" sz="2000" b="1" dirty="0" smtClean="0"/>
            </a:br>
            <a:r>
              <a:rPr lang="en-AU" sz="2800" b="1" dirty="0" smtClean="0">
                <a:latin typeface="Times New Roman" pitchFamily="18" charset="0"/>
                <a:cs typeface="Times New Roman" pitchFamily="18" charset="0"/>
              </a:rPr>
              <a:t>Extending Services For Adult Male </a:t>
            </a:r>
            <a:r>
              <a:rPr lang="en-AU" sz="2800" b="1" dirty="0" smtClean="0">
                <a:latin typeface="Times New Roman" pitchFamily="18" charset="0"/>
                <a:cs typeface="Times New Roman" pitchFamily="18" charset="0"/>
              </a:rPr>
              <a:t>Prisoners</a:t>
            </a:r>
            <a:br>
              <a:rPr lang="en-AU" sz="2800" b="1" dirty="0" smtClean="0">
                <a:latin typeface="Times New Roman" pitchFamily="18" charset="0"/>
                <a:cs typeface="Times New Roman" pitchFamily="18" charset="0"/>
              </a:rPr>
            </a:br>
            <a:r>
              <a:rPr lang="en-AU" sz="2800" b="1" dirty="0" smtClean="0">
                <a:latin typeface="Times New Roman" pitchFamily="18" charset="0"/>
                <a:cs typeface="Times New Roman" pitchFamily="18" charset="0"/>
              </a:rPr>
              <a:t/>
            </a:r>
            <a:br>
              <a:rPr lang="en-AU" sz="2800" b="1" dirty="0" smtClean="0">
                <a:latin typeface="Times New Roman" pitchFamily="18" charset="0"/>
                <a:cs typeface="Times New Roman" pitchFamily="18" charset="0"/>
              </a:rPr>
            </a:br>
            <a:r>
              <a:rPr lang="en-AU" sz="2800" b="1" dirty="0" smtClean="0">
                <a:latin typeface="Times New Roman" pitchFamily="18" charset="0"/>
                <a:cs typeface="Times New Roman" pitchFamily="18" charset="0"/>
              </a:rPr>
              <a:t/>
            </a:r>
            <a:br>
              <a:rPr lang="en-AU" sz="2800" b="1" dirty="0" smtClean="0">
                <a:latin typeface="Times New Roman" pitchFamily="18" charset="0"/>
                <a:cs typeface="Times New Roman" pitchFamily="18" charset="0"/>
              </a:rPr>
            </a:br>
            <a:r>
              <a:rPr lang="en-AU" sz="2400" b="1" i="1" dirty="0" smtClean="0">
                <a:latin typeface="Times New Roman" pitchFamily="18" charset="0"/>
                <a:cs typeface="Times New Roman" pitchFamily="18" charset="0"/>
              </a:rPr>
              <a:t>January 2015  - Canberra (ACT)</a:t>
            </a:r>
            <a:br>
              <a:rPr lang="en-AU" sz="2400" b="1" i="1" dirty="0" smtClean="0">
                <a:latin typeface="Times New Roman" pitchFamily="18" charset="0"/>
                <a:cs typeface="Times New Roman" pitchFamily="18" charset="0"/>
              </a:rPr>
            </a:br>
            <a:endParaRPr lang="en-AU" sz="1500" dirty="0">
              <a:effectLst/>
              <a:latin typeface="Times New Roman" pitchFamily="18" charset="0"/>
              <a:cs typeface="Times New Roman" pitchFamily="18" charset="0"/>
            </a:endParaRPr>
          </a:p>
        </p:txBody>
      </p:sp>
      <p:grpSp>
        <p:nvGrpSpPr>
          <p:cNvPr id="3077" name="Group 9"/>
          <p:cNvGrpSpPr>
            <a:grpSpLocks/>
          </p:cNvGrpSpPr>
          <p:nvPr/>
        </p:nvGrpSpPr>
        <p:grpSpPr bwMode="auto">
          <a:xfrm>
            <a:off x="179512" y="4725144"/>
            <a:ext cx="2017712" cy="1408112"/>
            <a:chOff x="395536" y="4932194"/>
            <a:chExt cx="2016224" cy="1407323"/>
          </a:xfrm>
        </p:grpSpPr>
        <p:pic>
          <p:nvPicPr>
            <p:cNvPr id="3079" name="Picture 3" descr="Redo-Dark"/>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683568" y="4932194"/>
              <a:ext cx="1369934" cy="1161102"/>
            </a:xfrm>
            <a:prstGeom prst="rect">
              <a:avLst/>
            </a:prstGeom>
            <a:noFill/>
            <a:ln w="9525" algn="in">
              <a:noFill/>
              <a:miter lim="800000"/>
              <a:headEnd/>
              <a:tailEnd/>
            </a:ln>
          </p:spPr>
        </p:pic>
        <p:sp>
          <p:nvSpPr>
            <p:cNvPr id="8" name="TextBox 7"/>
            <p:cNvSpPr txBox="1"/>
            <p:nvPr/>
          </p:nvSpPr>
          <p:spPr>
            <a:xfrm>
              <a:off x="395536" y="6093593"/>
              <a:ext cx="2016224" cy="245924"/>
            </a:xfrm>
            <a:prstGeom prst="rect">
              <a:avLst/>
            </a:prstGeom>
            <a:noFill/>
          </p:spPr>
          <p:txBody>
            <a:bodyPr>
              <a:spAutoFit/>
            </a:bodyPr>
            <a:lstStyle/>
            <a:p>
              <a:pPr eaLnBrk="0" hangingPunct="0">
                <a:defRPr/>
              </a:pPr>
              <a:r>
                <a:rPr lang="en-AU" sz="1000" b="1" dirty="0">
                  <a:solidFill>
                    <a:schemeClr val="tx1">
                      <a:lumMod val="85000"/>
                    </a:schemeClr>
                  </a:solidFill>
                  <a:latin typeface="Times New Roman" pitchFamily="18" charset="0"/>
                  <a:cs typeface="Times New Roman" pitchFamily="18" charset="0"/>
                </a:rPr>
                <a:t>Australasian Psychology Services</a:t>
              </a:r>
            </a:p>
          </p:txBody>
        </p:sp>
      </p:grpSp>
      <p:sp>
        <p:nvSpPr>
          <p:cNvPr id="3078" name="TextBox 8"/>
          <p:cNvSpPr txBox="1">
            <a:spLocks noChangeArrowheads="1"/>
          </p:cNvSpPr>
          <p:nvPr/>
        </p:nvSpPr>
        <p:spPr bwMode="auto">
          <a:xfrm>
            <a:off x="539552" y="6381328"/>
            <a:ext cx="7992888" cy="338554"/>
          </a:xfrm>
          <a:prstGeom prst="rect">
            <a:avLst/>
          </a:prstGeom>
          <a:noFill/>
          <a:ln w="9525">
            <a:noFill/>
            <a:miter lim="800000"/>
            <a:headEnd/>
            <a:tailEnd/>
          </a:ln>
        </p:spPr>
        <p:txBody>
          <a:bodyPr wrap="square">
            <a:spAutoFit/>
          </a:bodyPr>
          <a:lstStyle/>
          <a:p>
            <a:pPr eaLnBrk="0" hangingPunct="0"/>
            <a:r>
              <a:rPr lang="en-AU" altLang="en-US" sz="1600" b="1" dirty="0" err="1">
                <a:latin typeface="Times New Roman" pitchFamily="18" charset="0"/>
                <a:cs typeface="Times New Roman" pitchFamily="18" charset="0"/>
                <a:hlinkClick r:id="rId4"/>
              </a:rPr>
              <a:t>Dr.Gee@AustralasianPsychologyServices.co</a:t>
            </a:r>
            <a:r>
              <a:rPr lang="en-AU" altLang="en-US" sz="1600" b="1" dirty="0">
                <a:latin typeface="Times New Roman" pitchFamily="18" charset="0"/>
                <a:cs typeface="Times New Roman" pitchFamily="18" charset="0"/>
              </a:rPr>
              <a:t>  :  </a:t>
            </a:r>
            <a:r>
              <a:rPr lang="en-AU" altLang="en-US" sz="1600" b="1" dirty="0" err="1">
                <a:latin typeface="Times New Roman" pitchFamily="18" charset="0"/>
                <a:cs typeface="Times New Roman" pitchFamily="18" charset="0"/>
                <a:hlinkClick r:id="rId5"/>
              </a:rPr>
              <a:t>www.AustralasianPsychologyServices.co</a:t>
            </a:r>
            <a:r>
              <a:rPr lang="en-AU" altLang="en-US" sz="1600" b="1" dirty="0">
                <a:latin typeface="Times New Roman" pitchFamily="18" charset="0"/>
                <a:cs typeface="Times New Roman" pitchFamily="18" charset="0"/>
              </a:rPr>
              <a:t>  </a:t>
            </a:r>
            <a:endParaRPr lang="en-AU" altLang="en-US" sz="1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Unidentified Demand</a:t>
            </a:r>
            <a:endParaRPr lang="en-AU" sz="4000" dirty="0"/>
          </a:p>
        </p:txBody>
      </p:sp>
      <p:sp>
        <p:nvSpPr>
          <p:cNvPr id="3" name="Content Placeholder 2"/>
          <p:cNvSpPr>
            <a:spLocks noGrp="1"/>
          </p:cNvSpPr>
          <p:nvPr>
            <p:ph idx="1"/>
          </p:nvPr>
        </p:nvSpPr>
        <p:spPr>
          <a:xfrm>
            <a:off x="468313" y="1484313"/>
            <a:ext cx="8229600" cy="4862512"/>
          </a:xfrm>
        </p:spPr>
        <p:txBody>
          <a:bodyPr/>
          <a:lstStyle/>
          <a:p>
            <a:pPr>
              <a:defRPr/>
            </a:pPr>
            <a:r>
              <a:rPr lang="en-AU" dirty="0" smtClean="0"/>
              <a:t>Custodial mental healthcare lacks clinical breadth </a:t>
            </a:r>
            <a:r>
              <a:rPr lang="en-AU" sz="2200" dirty="0" smtClean="0"/>
              <a:t>(Gee &amp; Ogloff, 2014)</a:t>
            </a:r>
          </a:p>
          <a:p>
            <a:pPr>
              <a:defRPr/>
            </a:pPr>
            <a:r>
              <a:rPr lang="en-AU" dirty="0" smtClean="0"/>
              <a:t>Mirrors community inpatient services</a:t>
            </a:r>
          </a:p>
          <a:p>
            <a:pPr>
              <a:defRPr/>
            </a:pPr>
            <a:r>
              <a:rPr lang="en-AU" dirty="0" smtClean="0"/>
              <a:t>Evident through:</a:t>
            </a:r>
          </a:p>
          <a:p>
            <a:pPr lvl="1">
              <a:buClr>
                <a:schemeClr val="accent2">
                  <a:lumMod val="40000"/>
                  <a:lumOff val="60000"/>
                </a:schemeClr>
              </a:buClr>
              <a:defRPr/>
            </a:pPr>
            <a:r>
              <a:rPr lang="en-AU" dirty="0" smtClean="0">
                <a:effectLst/>
              </a:rPr>
              <a:t>Low identification rates of IMF and HPD</a:t>
            </a:r>
          </a:p>
          <a:p>
            <a:pPr lvl="1">
              <a:buClr>
                <a:schemeClr val="accent2">
                  <a:lumMod val="40000"/>
                  <a:lumOff val="60000"/>
                </a:schemeClr>
              </a:buClr>
              <a:defRPr/>
            </a:pPr>
            <a:r>
              <a:rPr lang="en-AU" dirty="0" smtClean="0">
                <a:effectLst/>
              </a:rPr>
              <a:t>Adherence to a medical model of illness</a:t>
            </a:r>
          </a:p>
          <a:p>
            <a:pPr lvl="1">
              <a:buClr>
                <a:schemeClr val="accent2">
                  <a:lumMod val="40000"/>
                  <a:lumOff val="60000"/>
                </a:schemeClr>
              </a:buClr>
              <a:defRPr/>
            </a:pPr>
            <a:r>
              <a:rPr lang="en-AU" dirty="0" smtClean="0">
                <a:effectLst/>
              </a:rPr>
              <a:t>‘Sluggish’ uptake of Courts position in </a:t>
            </a:r>
            <a:r>
              <a:rPr lang="en-AU" i="1" dirty="0" smtClean="0">
                <a:effectLst/>
              </a:rPr>
              <a:t>Verdins</a:t>
            </a:r>
          </a:p>
          <a:p>
            <a:pPr lvl="1">
              <a:buClr>
                <a:schemeClr val="accent2">
                  <a:lumMod val="40000"/>
                  <a:lumOff val="60000"/>
                </a:schemeClr>
              </a:buClr>
              <a:defRPr/>
            </a:pPr>
            <a:r>
              <a:rPr lang="en-AU" dirty="0" smtClean="0">
                <a:effectLst/>
              </a:rPr>
              <a:t>Mismatch in ‘Community equivalence’</a:t>
            </a:r>
            <a:r>
              <a:rPr lang="en-AU" dirty="0" smtClean="0"/>
              <a:t>  </a:t>
            </a:r>
          </a:p>
          <a:p>
            <a:pPr>
              <a:defRPr/>
            </a:pPr>
            <a:r>
              <a:rPr lang="en-AU" dirty="0" smtClean="0"/>
              <a:t>Under estimation of mental health issues</a:t>
            </a:r>
            <a:endParaRPr lang="en-A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b="1" cap="small" dirty="0" smtClean="0"/>
              <a:t>Suicide</a:t>
            </a:r>
            <a:endParaRPr lang="en-AU" sz="3200" dirty="0"/>
          </a:p>
        </p:txBody>
      </p:sp>
      <p:sp>
        <p:nvSpPr>
          <p:cNvPr id="3" name="Content Placeholder 2"/>
          <p:cNvSpPr>
            <a:spLocks noGrp="1"/>
          </p:cNvSpPr>
          <p:nvPr>
            <p:ph idx="1"/>
          </p:nvPr>
        </p:nvSpPr>
        <p:spPr>
          <a:xfrm>
            <a:off x="457200" y="1412875"/>
            <a:ext cx="8291513" cy="5068888"/>
          </a:xfrm>
        </p:spPr>
        <p:txBody>
          <a:bodyPr/>
          <a:lstStyle/>
          <a:p>
            <a:pPr>
              <a:defRPr/>
            </a:pPr>
            <a:r>
              <a:rPr lang="en-AU" dirty="0" smtClean="0"/>
              <a:t>13 prisoner suicides in 10 years </a:t>
            </a:r>
            <a:r>
              <a:rPr lang="en-AU" sz="2200" dirty="0" smtClean="0"/>
              <a:t>(Ogloff, 2014)</a:t>
            </a:r>
          </a:p>
          <a:p>
            <a:pPr lvl="1">
              <a:buClr>
                <a:schemeClr val="accent2">
                  <a:lumMod val="40000"/>
                  <a:lumOff val="60000"/>
                </a:schemeClr>
              </a:buClr>
              <a:defRPr/>
            </a:pPr>
            <a:r>
              <a:rPr lang="en-AU" dirty="0" smtClean="0">
                <a:effectLst/>
              </a:rPr>
              <a:t>23% no identified mental health concerns</a:t>
            </a:r>
          </a:p>
          <a:p>
            <a:pPr lvl="1">
              <a:buClr>
                <a:schemeClr val="accent2">
                  <a:lumMod val="40000"/>
                  <a:lumOff val="60000"/>
                </a:schemeClr>
              </a:buClr>
              <a:defRPr/>
            </a:pPr>
            <a:r>
              <a:rPr lang="en-AU" dirty="0" smtClean="0">
                <a:effectLst/>
              </a:rPr>
              <a:t>Majority with Mood disorder or HPD – with PD</a:t>
            </a:r>
          </a:p>
          <a:p>
            <a:pPr lvl="1">
              <a:buClr>
                <a:schemeClr val="accent2">
                  <a:lumMod val="40000"/>
                  <a:lumOff val="60000"/>
                </a:schemeClr>
              </a:buClr>
              <a:defRPr/>
            </a:pPr>
            <a:endParaRPr lang="en-AU" sz="600" dirty="0" smtClean="0"/>
          </a:p>
          <a:p>
            <a:pPr>
              <a:defRPr/>
            </a:pPr>
            <a:r>
              <a:rPr lang="en-AU" dirty="0" smtClean="0"/>
              <a:t>Recent Coronial inquest </a:t>
            </a:r>
            <a:r>
              <a:rPr lang="en-AU" sz="2200" dirty="0" smtClean="0"/>
              <a:t>(Coroner White, 2014)</a:t>
            </a:r>
          </a:p>
          <a:p>
            <a:pPr lvl="1">
              <a:buClr>
                <a:schemeClr val="accent2">
                  <a:lumMod val="40000"/>
                  <a:lumOff val="60000"/>
                </a:schemeClr>
              </a:buClr>
              <a:defRPr/>
            </a:pPr>
            <a:r>
              <a:rPr lang="en-AU" dirty="0" smtClean="0">
                <a:effectLst/>
              </a:rPr>
              <a:t>Commented on 6 recent custodial suicides</a:t>
            </a:r>
          </a:p>
          <a:p>
            <a:pPr lvl="1">
              <a:buClr>
                <a:schemeClr val="accent2">
                  <a:lumMod val="40000"/>
                  <a:lumOff val="60000"/>
                </a:schemeClr>
              </a:buClr>
              <a:defRPr/>
            </a:pPr>
            <a:r>
              <a:rPr lang="en-AU" dirty="0" smtClean="0">
                <a:effectLst/>
              </a:rPr>
              <a:t>2 (P1); 3 (P2); 1 no psychiatric rating</a:t>
            </a:r>
          </a:p>
          <a:p>
            <a:pPr lvl="1">
              <a:buClr>
                <a:schemeClr val="accent2">
                  <a:lumMod val="40000"/>
                  <a:lumOff val="60000"/>
                </a:schemeClr>
              </a:buClr>
              <a:defRPr/>
            </a:pPr>
            <a:r>
              <a:rPr lang="en-AU" dirty="0" smtClean="0">
                <a:effectLst/>
              </a:rPr>
              <a:t>4 out of 5 – provisional diagnosis </a:t>
            </a:r>
            <a:r>
              <a:rPr lang="en-AU" sz="2400" dirty="0" smtClean="0">
                <a:effectLst/>
              </a:rPr>
              <a:t>(depression)</a:t>
            </a:r>
          </a:p>
          <a:p>
            <a:pPr lvl="1">
              <a:buClr>
                <a:schemeClr val="accent2">
                  <a:lumMod val="40000"/>
                  <a:lumOff val="60000"/>
                </a:schemeClr>
              </a:buClr>
              <a:defRPr/>
            </a:pPr>
            <a:endParaRPr lang="en-AU" sz="600" dirty="0" smtClean="0"/>
          </a:p>
          <a:p>
            <a:pPr>
              <a:defRPr/>
            </a:pPr>
            <a:r>
              <a:rPr lang="en-AU" dirty="0" smtClean="0"/>
              <a:t>Sourcing data on managing SASH difficult</a:t>
            </a:r>
          </a:p>
          <a:p>
            <a:pPr lvl="1">
              <a:buClr>
                <a:schemeClr val="accent2">
                  <a:lumMod val="40000"/>
                  <a:lumOff val="60000"/>
                </a:schemeClr>
              </a:buClr>
              <a:defRPr/>
            </a:pPr>
            <a:r>
              <a:rPr lang="en-AU" dirty="0" smtClean="0">
                <a:effectLst/>
              </a:rPr>
              <a:t>Often prisoners are transferred back to MAP</a:t>
            </a:r>
          </a:p>
          <a:p>
            <a:pPr lvl="1">
              <a:defRPr/>
            </a:pPr>
            <a:endParaRPr lang="en-AU" dirty="0" smtClean="0"/>
          </a:p>
          <a:p>
            <a:pPr>
              <a:defRPr/>
            </a:pPr>
            <a:endParaRPr lang="en-AU"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Observation/‘Muirhead’ Cell</a:t>
            </a:r>
            <a:endParaRPr lang="en-AU" sz="4000" b="1" cap="small" dirty="0"/>
          </a:p>
        </p:txBody>
      </p:sp>
      <p:pic>
        <p:nvPicPr>
          <p:cNvPr id="15363" name="Picture 2"/>
          <p:cNvPicPr>
            <a:picLocks noGrp="1" noChangeAspect="1" noChangeArrowheads="1"/>
          </p:cNvPicPr>
          <p:nvPr>
            <p:ph idx="1"/>
          </p:nvPr>
        </p:nvPicPr>
        <p:blipFill>
          <a:blip r:embed="rId3" cstate="print"/>
          <a:srcRect/>
          <a:stretch>
            <a:fillRect/>
          </a:stretch>
        </p:blipFill>
        <p:spPr>
          <a:xfrm>
            <a:off x="2119313" y="2060575"/>
            <a:ext cx="4905375" cy="3429000"/>
          </a:xfrm>
          <a:noFill/>
        </p:spPr>
      </p:pic>
      <p:sp>
        <p:nvSpPr>
          <p:cNvPr id="15364" name="TextBox 3"/>
          <p:cNvSpPr txBox="1">
            <a:spLocks noChangeArrowheads="1"/>
          </p:cNvSpPr>
          <p:nvPr/>
        </p:nvSpPr>
        <p:spPr bwMode="auto">
          <a:xfrm>
            <a:off x="323850" y="6361113"/>
            <a:ext cx="3887788" cy="277812"/>
          </a:xfrm>
          <a:prstGeom prst="rect">
            <a:avLst/>
          </a:prstGeom>
          <a:noFill/>
          <a:ln w="9525">
            <a:noFill/>
            <a:miter lim="800000"/>
            <a:headEnd/>
            <a:tailEnd/>
          </a:ln>
        </p:spPr>
        <p:txBody>
          <a:bodyPr>
            <a:spAutoFit/>
          </a:bodyPr>
          <a:lstStyle/>
          <a:p>
            <a:r>
              <a:rPr lang="en-AU" altLang="en-US" sz="1200"/>
              <a:t>Source: Victorian Ombudsman (2011)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b="1" cap="small" dirty="0" smtClean="0"/>
              <a:t>Seclusion</a:t>
            </a:r>
            <a:endParaRPr lang="en-AU" sz="3600" dirty="0"/>
          </a:p>
        </p:txBody>
      </p:sp>
      <p:sp>
        <p:nvSpPr>
          <p:cNvPr id="3" name="Content Placeholder 2"/>
          <p:cNvSpPr>
            <a:spLocks noGrp="1"/>
          </p:cNvSpPr>
          <p:nvPr>
            <p:ph idx="1"/>
          </p:nvPr>
        </p:nvSpPr>
        <p:spPr>
          <a:xfrm>
            <a:off x="395288" y="1411288"/>
            <a:ext cx="8355012" cy="5257800"/>
          </a:xfrm>
        </p:spPr>
        <p:txBody>
          <a:bodyPr/>
          <a:lstStyle/>
          <a:p>
            <a:pPr>
              <a:defRPr/>
            </a:pPr>
            <a:r>
              <a:rPr lang="en-AU" dirty="0" smtClean="0"/>
              <a:t>SASH Risk = Seclusion in Observation Cell</a:t>
            </a:r>
          </a:p>
          <a:p>
            <a:pPr lvl="1">
              <a:buClr>
                <a:schemeClr val="accent2">
                  <a:lumMod val="40000"/>
                  <a:lumOff val="60000"/>
                </a:schemeClr>
              </a:buClr>
              <a:defRPr/>
            </a:pPr>
            <a:r>
              <a:rPr lang="en-AU" dirty="0" smtClean="0">
                <a:effectLst/>
              </a:rPr>
              <a:t>Increases mental instability, slows recovery </a:t>
            </a:r>
          </a:p>
          <a:p>
            <a:pPr>
              <a:defRPr/>
            </a:pPr>
            <a:endParaRPr lang="en-AU" sz="1000" dirty="0" smtClean="0"/>
          </a:p>
          <a:p>
            <a:pPr>
              <a:defRPr/>
            </a:pPr>
            <a:r>
              <a:rPr lang="en-AU" dirty="0" smtClean="0"/>
              <a:t>Accurate system-wide data is limited </a:t>
            </a:r>
          </a:p>
          <a:p>
            <a:pPr>
              <a:defRPr/>
            </a:pPr>
            <a:endParaRPr lang="en-AU" sz="1000" dirty="0" smtClean="0"/>
          </a:p>
          <a:p>
            <a:pPr>
              <a:defRPr/>
            </a:pPr>
            <a:r>
              <a:rPr lang="en-AU" dirty="0" smtClean="0"/>
              <a:t>MAP data </a:t>
            </a:r>
            <a:r>
              <a:rPr lang="en-AU" sz="2400" dirty="0" smtClean="0"/>
              <a:t>(first 6 months 2014)</a:t>
            </a:r>
            <a:endParaRPr lang="en-AU" dirty="0" smtClean="0"/>
          </a:p>
          <a:p>
            <a:pPr lvl="1">
              <a:buClr>
                <a:schemeClr val="accent2">
                  <a:lumMod val="40000"/>
                  <a:lumOff val="60000"/>
                </a:schemeClr>
              </a:buClr>
              <a:defRPr/>
            </a:pPr>
            <a:r>
              <a:rPr lang="en-AU" dirty="0" smtClean="0">
                <a:effectLst/>
              </a:rPr>
              <a:t>167 prisoners – 1 day to several weeks</a:t>
            </a:r>
          </a:p>
          <a:p>
            <a:pPr lvl="1">
              <a:buClr>
                <a:schemeClr val="accent2">
                  <a:lumMod val="40000"/>
                  <a:lumOff val="60000"/>
                </a:schemeClr>
              </a:buClr>
              <a:defRPr/>
            </a:pPr>
            <a:r>
              <a:rPr lang="en-AU" dirty="0" smtClean="0">
                <a:effectLst/>
              </a:rPr>
              <a:t>At clearance 96% had a Psychiatric (P) rating</a:t>
            </a:r>
          </a:p>
          <a:p>
            <a:pPr lvl="1">
              <a:buClr>
                <a:schemeClr val="accent2">
                  <a:lumMod val="40000"/>
                  <a:lumOff val="60000"/>
                </a:schemeClr>
              </a:buClr>
              <a:defRPr/>
            </a:pPr>
            <a:r>
              <a:rPr lang="en-AU" dirty="0" smtClean="0">
                <a:effectLst/>
              </a:rPr>
              <a:t>6 individuals no identified mental health issues</a:t>
            </a:r>
          </a:p>
          <a:p>
            <a:pPr lvl="1">
              <a:buClr>
                <a:schemeClr val="accent2">
                  <a:lumMod val="40000"/>
                  <a:lumOff val="60000"/>
                </a:schemeClr>
              </a:buClr>
              <a:defRPr/>
            </a:pPr>
            <a:r>
              <a:rPr lang="en-AU" altLang="en-US" dirty="0">
                <a:effectLst/>
              </a:rPr>
              <a:t>53% (</a:t>
            </a:r>
            <a:r>
              <a:rPr lang="en-AU" altLang="en-US" dirty="0" smtClean="0">
                <a:effectLst/>
              </a:rPr>
              <a:t>n=87) had a P1 psychiatric rating</a:t>
            </a:r>
            <a:endParaRPr lang="en-AU" altLang="en-US" dirty="0">
              <a:effectLst/>
            </a:endParaRPr>
          </a:p>
          <a:p>
            <a:pPr lvl="1">
              <a:buClr>
                <a:schemeClr val="accent2">
                  <a:lumMod val="40000"/>
                  <a:lumOff val="60000"/>
                </a:schemeClr>
              </a:buClr>
              <a:defRPr/>
            </a:pPr>
            <a:r>
              <a:rPr lang="en-AU" dirty="0" smtClean="0">
                <a:effectLst/>
              </a:rPr>
              <a:t>80 &lt;P1; allowing immediate transfer from MAP </a:t>
            </a:r>
          </a:p>
          <a:p>
            <a:pPr>
              <a:defRPr/>
            </a:pPr>
            <a:endParaRPr lang="en-AU"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b="1" cap="small" dirty="0" smtClean="0"/>
              <a:t>Solitary Confinement </a:t>
            </a:r>
            <a:endParaRPr lang="en-AU" sz="4000" dirty="0"/>
          </a:p>
        </p:txBody>
      </p:sp>
      <p:sp>
        <p:nvSpPr>
          <p:cNvPr id="3" name="Content Placeholder 2"/>
          <p:cNvSpPr>
            <a:spLocks noGrp="1"/>
          </p:cNvSpPr>
          <p:nvPr>
            <p:ph idx="1"/>
          </p:nvPr>
        </p:nvSpPr>
        <p:spPr>
          <a:xfrm>
            <a:off x="323850" y="1341438"/>
            <a:ext cx="8569325" cy="5516562"/>
          </a:xfrm>
        </p:spPr>
        <p:txBody>
          <a:bodyPr/>
          <a:lstStyle/>
          <a:p>
            <a:pPr>
              <a:defRPr/>
            </a:pPr>
            <a:r>
              <a:rPr lang="en-AU" dirty="0" smtClean="0"/>
              <a:t>Violence Risk = Solitary Confinement</a:t>
            </a:r>
          </a:p>
          <a:p>
            <a:pPr>
              <a:defRPr/>
            </a:pPr>
            <a:r>
              <a:rPr lang="en-AU" dirty="0" smtClean="0"/>
              <a:t>168 management beds </a:t>
            </a:r>
            <a:r>
              <a:rPr lang="en-AU" sz="2200" dirty="0" smtClean="0"/>
              <a:t>(133 public; 35 private)</a:t>
            </a:r>
          </a:p>
          <a:p>
            <a:pPr lvl="1">
              <a:buClr>
                <a:schemeClr val="accent2">
                  <a:lumMod val="40000"/>
                  <a:lumOff val="60000"/>
                </a:schemeClr>
              </a:buClr>
              <a:defRPr/>
            </a:pPr>
            <a:r>
              <a:rPr lang="en-AU" dirty="0" smtClean="0">
                <a:effectLst/>
              </a:rPr>
              <a:t>133 public in some level of solitary confinement</a:t>
            </a:r>
          </a:p>
          <a:p>
            <a:pPr>
              <a:defRPr/>
            </a:pPr>
            <a:r>
              <a:rPr lang="en-AU" dirty="0" smtClean="0"/>
              <a:t>99 Long-Term Management beds </a:t>
            </a:r>
            <a:r>
              <a:rPr lang="en-AU" sz="2200" dirty="0" smtClean="0"/>
              <a:t>(21.03.2014)</a:t>
            </a:r>
          </a:p>
          <a:p>
            <a:pPr lvl="1">
              <a:buClr>
                <a:schemeClr val="accent2">
                  <a:lumMod val="40000"/>
                  <a:lumOff val="60000"/>
                </a:schemeClr>
              </a:buClr>
              <a:defRPr/>
            </a:pPr>
            <a:r>
              <a:rPr lang="en-AU" dirty="0" smtClean="0">
                <a:effectLst/>
              </a:rPr>
              <a:t>80% (n=79) public</a:t>
            </a:r>
          </a:p>
          <a:p>
            <a:pPr>
              <a:defRPr/>
            </a:pPr>
            <a:r>
              <a:rPr lang="en-AU" dirty="0" smtClean="0"/>
              <a:t>75% of LTM had no psychiatric rating</a:t>
            </a:r>
          </a:p>
          <a:p>
            <a:pPr lvl="1">
              <a:buClr>
                <a:schemeClr val="accent2">
                  <a:lumMod val="40000"/>
                  <a:lumOff val="60000"/>
                </a:schemeClr>
              </a:buClr>
              <a:defRPr/>
            </a:pPr>
            <a:r>
              <a:rPr lang="en-AU" dirty="0" smtClean="0">
                <a:effectLst/>
              </a:rPr>
              <a:t>Limited proactive mental health monitoring</a:t>
            </a:r>
          </a:p>
          <a:p>
            <a:pPr>
              <a:defRPr/>
            </a:pPr>
            <a:r>
              <a:rPr lang="en-AU" dirty="0" smtClean="0"/>
              <a:t>25% have pre-existing Psychiatric ratings</a:t>
            </a:r>
          </a:p>
          <a:p>
            <a:pPr lvl="1">
              <a:buClr>
                <a:schemeClr val="accent2">
                  <a:lumMod val="40000"/>
                  <a:lumOff val="60000"/>
                </a:schemeClr>
              </a:buClr>
              <a:defRPr/>
            </a:pPr>
            <a:r>
              <a:rPr lang="en-AU" dirty="0" smtClean="0">
                <a:effectLst/>
              </a:rPr>
              <a:t>Minimal intervention – medication &amp; monitoring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b="1" kern="1200" cap="small" dirty="0" smtClean="0"/>
              <a:t>Impetus for Change</a:t>
            </a:r>
            <a:endParaRPr lang="en-AU" sz="4000" b="1" cap="small" dirty="0"/>
          </a:p>
        </p:txBody>
      </p:sp>
      <p:sp>
        <p:nvSpPr>
          <p:cNvPr id="3" name="Content Placeholder 2"/>
          <p:cNvSpPr>
            <a:spLocks noGrp="1"/>
          </p:cNvSpPr>
          <p:nvPr>
            <p:ph idx="1"/>
          </p:nvPr>
        </p:nvSpPr>
        <p:spPr>
          <a:xfrm>
            <a:off x="395288" y="1600200"/>
            <a:ext cx="8362950" cy="4924425"/>
          </a:xfrm>
        </p:spPr>
        <p:txBody>
          <a:bodyPr/>
          <a:lstStyle/>
          <a:p>
            <a:pPr marL="265113" indent="-265113" eaLnBrk="1" hangingPunct="1">
              <a:defRPr/>
            </a:pPr>
            <a:r>
              <a:rPr lang="en-US" kern="1200" dirty="0" smtClean="0">
                <a:effectLst>
                  <a:outerShdw blurRad="38100" dist="38100" dir="2700000" algn="tl">
                    <a:srgbClr val="000000">
                      <a:alpha val="43137"/>
                    </a:srgbClr>
                  </a:outerShdw>
                </a:effectLst>
              </a:rPr>
              <a:t>Several recent Coronial enquires/findings into deaths in custody</a:t>
            </a:r>
          </a:p>
          <a:p>
            <a:pPr marL="265113" indent="-265113" eaLnBrk="1" hangingPunct="1">
              <a:defRPr/>
            </a:pPr>
            <a:endParaRPr lang="en-US" sz="600" kern="1200" dirty="0" smtClean="0">
              <a:effectLst>
                <a:outerShdw blurRad="38100" dist="38100" dir="2700000" algn="tl">
                  <a:srgbClr val="000000">
                    <a:alpha val="43137"/>
                  </a:srgbClr>
                </a:outerShdw>
              </a:effectLst>
            </a:endParaRPr>
          </a:p>
          <a:p>
            <a:pPr marL="265113" indent="-265113" eaLnBrk="1" hangingPunct="1">
              <a:defRPr/>
            </a:pPr>
            <a:r>
              <a:rPr lang="en-US" kern="1200" dirty="0" smtClean="0">
                <a:effectLst>
                  <a:outerShdw blurRad="38100" dist="38100" dir="2700000" algn="tl">
                    <a:srgbClr val="000000">
                      <a:alpha val="43137"/>
                    </a:srgbClr>
                  </a:outerShdw>
                </a:effectLst>
              </a:rPr>
              <a:t>Judicial questioning of service provision</a:t>
            </a:r>
          </a:p>
          <a:p>
            <a:pPr marL="265113" indent="-265113" eaLnBrk="1" hangingPunct="1">
              <a:defRPr/>
            </a:pPr>
            <a:endParaRPr lang="en-US" sz="600" kern="1200" dirty="0" smtClean="0">
              <a:effectLst>
                <a:outerShdw blurRad="38100" dist="38100" dir="2700000" algn="tl">
                  <a:srgbClr val="000000">
                    <a:alpha val="43137"/>
                  </a:srgbClr>
                </a:outerShdw>
              </a:effectLst>
            </a:endParaRPr>
          </a:p>
          <a:p>
            <a:pPr marL="265113" indent="-265113" eaLnBrk="1" hangingPunct="1">
              <a:defRPr/>
            </a:pPr>
            <a:r>
              <a:rPr lang="en-US" kern="1200" dirty="0" smtClean="0">
                <a:effectLst>
                  <a:outerShdw blurRad="38100" dist="38100" dir="2700000" algn="tl">
                    <a:srgbClr val="000000">
                      <a:alpha val="43137"/>
                    </a:srgbClr>
                  </a:outerShdw>
                </a:effectLst>
              </a:rPr>
              <a:t>Victorian Ombudsman’s reviews</a:t>
            </a:r>
            <a:r>
              <a:rPr lang="en-US" kern="1200" dirty="0" smtClean="0"/>
              <a:t> </a:t>
            </a:r>
            <a:r>
              <a:rPr lang="en-US" sz="1800" kern="1200" dirty="0" smtClean="0"/>
              <a:t>(2011; 2012; 2014)</a:t>
            </a:r>
          </a:p>
          <a:p>
            <a:pPr marL="665163" lvl="1" indent="-265113" eaLnBrk="1" hangingPunct="1">
              <a:buClr>
                <a:schemeClr val="accent2">
                  <a:lumMod val="40000"/>
                  <a:lumOff val="60000"/>
                </a:schemeClr>
              </a:buClr>
              <a:defRPr/>
            </a:pPr>
            <a:r>
              <a:rPr lang="en-US" sz="2000" kern="1200" dirty="0" smtClean="0">
                <a:effectLst/>
              </a:rPr>
              <a:t>Revise prisoner access to psychiatric services</a:t>
            </a:r>
          </a:p>
          <a:p>
            <a:pPr marL="665163" lvl="1" indent="-265113" eaLnBrk="1" hangingPunct="1">
              <a:buClr>
                <a:schemeClr val="accent2">
                  <a:lumMod val="40000"/>
                  <a:lumOff val="60000"/>
                </a:schemeClr>
              </a:buClr>
              <a:defRPr/>
            </a:pPr>
            <a:r>
              <a:rPr lang="en-US" sz="2000" kern="1200" dirty="0" smtClean="0">
                <a:effectLst/>
              </a:rPr>
              <a:t>Increase prisoner mental health accommodation</a:t>
            </a:r>
          </a:p>
          <a:p>
            <a:pPr marL="665163" lvl="1" indent="-265113" eaLnBrk="1" hangingPunct="1">
              <a:buClr>
                <a:schemeClr val="accent2">
                  <a:lumMod val="40000"/>
                  <a:lumOff val="60000"/>
                </a:schemeClr>
              </a:buClr>
              <a:defRPr/>
            </a:pPr>
            <a:r>
              <a:rPr lang="en-US" sz="2000" kern="1200" dirty="0" smtClean="0">
                <a:effectLst/>
              </a:rPr>
              <a:t>Enhance services for the range of </a:t>
            </a:r>
            <a:r>
              <a:rPr lang="en-AU" sz="2000" kern="1200" dirty="0" smtClean="0">
                <a:effectLst/>
              </a:rPr>
              <a:t>mental health problems</a:t>
            </a:r>
          </a:p>
          <a:p>
            <a:pPr marL="665163" lvl="1" indent="-265113" eaLnBrk="1" hangingPunct="1">
              <a:buClr>
                <a:schemeClr val="accent2">
                  <a:lumMod val="40000"/>
                  <a:lumOff val="60000"/>
                </a:schemeClr>
              </a:buClr>
              <a:defRPr/>
            </a:pPr>
            <a:r>
              <a:rPr lang="en-AU" sz="2000" kern="1200" dirty="0" smtClean="0">
                <a:effectLst/>
              </a:rPr>
              <a:t>T</a:t>
            </a:r>
            <a:r>
              <a:rPr lang="en-US" sz="2000" kern="1200" dirty="0" smtClean="0">
                <a:effectLst/>
              </a:rPr>
              <a:t>raining Correction’s Victoria staff on mental health identification</a:t>
            </a:r>
          </a:p>
          <a:p>
            <a:pPr marL="665163" lvl="1" indent="-265113" eaLnBrk="1" hangingPunct="1">
              <a:buClr>
                <a:schemeClr val="accent2">
                  <a:lumMod val="40000"/>
                  <a:lumOff val="60000"/>
                </a:schemeClr>
              </a:buClr>
              <a:defRPr/>
            </a:pPr>
            <a:r>
              <a:rPr lang="en-AU" sz="2000" kern="1200" dirty="0" smtClean="0">
                <a:effectLst/>
              </a:rPr>
              <a:t>Review management of &amp; therapeutic approaches for SASH</a:t>
            </a:r>
          </a:p>
          <a:p>
            <a:pPr marL="665163" lvl="1" indent="-265113" eaLnBrk="1" hangingPunct="1">
              <a:buClr>
                <a:schemeClr val="accent2">
                  <a:lumMod val="40000"/>
                  <a:lumOff val="60000"/>
                </a:schemeClr>
              </a:buClr>
              <a:defRPr/>
            </a:pPr>
            <a:r>
              <a:rPr lang="en-AU" sz="2000" kern="1200" dirty="0" smtClean="0">
                <a:effectLst/>
              </a:rPr>
              <a:t>Address provision of rehabilitation &amp; transitional programs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2275"/>
            <a:ext cx="8229600" cy="919163"/>
          </a:xfrm>
        </p:spPr>
        <p:txBody>
          <a:bodyPr/>
          <a:lstStyle/>
          <a:p>
            <a:pPr>
              <a:defRPr/>
            </a:pPr>
            <a:r>
              <a:rPr lang="en-AU" sz="4000" b="1" cap="small" dirty="0" smtClean="0"/>
              <a:t>Identifying Areas of Priority</a:t>
            </a:r>
            <a:endParaRPr lang="en-AU" sz="4000" b="1" cap="small" dirty="0"/>
          </a:p>
        </p:txBody>
      </p:sp>
      <p:sp>
        <p:nvSpPr>
          <p:cNvPr id="3" name="Content Placeholder 2"/>
          <p:cNvSpPr>
            <a:spLocks noGrp="1"/>
          </p:cNvSpPr>
          <p:nvPr>
            <p:ph idx="1"/>
          </p:nvPr>
        </p:nvSpPr>
        <p:spPr>
          <a:xfrm>
            <a:off x="611188" y="1412875"/>
            <a:ext cx="7848600" cy="5184775"/>
          </a:xfrm>
        </p:spPr>
        <p:txBody>
          <a:bodyPr/>
          <a:lstStyle/>
          <a:p>
            <a:pPr marL="342000">
              <a:defRPr/>
            </a:pPr>
            <a:r>
              <a:rPr lang="en-AU" kern="1200" dirty="0" smtClean="0">
                <a:effectLst>
                  <a:outerShdw blurRad="38100" dist="38100" dir="2700000" algn="tl">
                    <a:srgbClr val="000000">
                      <a:alpha val="43137"/>
                    </a:srgbClr>
                  </a:outerShdw>
                </a:effectLst>
              </a:rPr>
              <a:t>Broaden custodial mental healthcare by focusing on unmet service needs</a:t>
            </a:r>
          </a:p>
          <a:p>
            <a:pPr marL="342000">
              <a:defRPr/>
            </a:pPr>
            <a:endParaRPr lang="en-AU" sz="1400" kern="1200" dirty="0" smtClean="0">
              <a:effectLst>
                <a:outerShdw blurRad="38100" dist="38100" dir="2700000" algn="tl">
                  <a:srgbClr val="000000">
                    <a:alpha val="43137"/>
                  </a:srgbClr>
                </a:outerShdw>
              </a:effectLst>
            </a:endParaRPr>
          </a:p>
          <a:p>
            <a:pPr marL="342000">
              <a:defRPr/>
            </a:pPr>
            <a:r>
              <a:rPr lang="en-AU" kern="1200" dirty="0" smtClean="0">
                <a:effectLst>
                  <a:outerShdw blurRad="38100" dist="38100" dir="2700000" algn="tl">
                    <a:srgbClr val="000000">
                      <a:alpha val="43137"/>
                    </a:srgbClr>
                  </a:outerShdw>
                </a:effectLst>
              </a:rPr>
              <a:t>Identification through contemporary literature, data analysis, discussion with stakeholders and anecdotal evidence</a:t>
            </a:r>
          </a:p>
          <a:p>
            <a:pPr marL="742050" lvl="1">
              <a:buClr>
                <a:schemeClr val="accent2">
                  <a:lumMod val="40000"/>
                  <a:lumOff val="60000"/>
                </a:schemeClr>
              </a:buClr>
              <a:defRPr/>
            </a:pPr>
            <a:r>
              <a:rPr lang="en-AU" sz="1800" kern="1200" dirty="0" smtClean="0">
                <a:effectLst/>
              </a:rPr>
              <a:t>See Gee, (2014); Gee &amp; Ogloff (2014); Rushworth (2011); Schilders &amp; Ogloff (unpublished); Victorian Ombudsman (2011; 2012; 2014)</a:t>
            </a:r>
            <a:endParaRPr lang="en-AU" sz="3600" kern="1200" dirty="0" smtClean="0">
              <a:effectLst/>
            </a:endParaRPr>
          </a:p>
          <a:p>
            <a:pPr marL="342000">
              <a:defRPr/>
            </a:pPr>
            <a:endParaRPr lang="en-AU" sz="1400" kern="1200" dirty="0" smtClean="0">
              <a:effectLst>
                <a:outerShdw blurRad="38100" dist="38100" dir="2700000" algn="tl">
                  <a:srgbClr val="000000">
                    <a:alpha val="43137"/>
                  </a:srgbClr>
                </a:outerShdw>
              </a:effectLst>
            </a:endParaRPr>
          </a:p>
          <a:p>
            <a:pPr marL="342000">
              <a:defRPr/>
            </a:pPr>
            <a:r>
              <a:rPr lang="en-AU" kern="1200" dirty="0" smtClean="0">
                <a:effectLst>
                  <a:outerShdw blurRad="38100" dist="38100" dir="2700000" algn="tl">
                    <a:srgbClr val="000000">
                      <a:alpha val="43137"/>
                    </a:srgbClr>
                  </a:outerShdw>
                </a:effectLst>
              </a:rPr>
              <a:t>Service needs can be </a:t>
            </a:r>
            <a:r>
              <a:rPr lang="en-AU" kern="1200" dirty="0" err="1" smtClean="0">
                <a:effectLst>
                  <a:outerShdw blurRad="38100" dist="38100" dir="2700000" algn="tl">
                    <a:srgbClr val="000000">
                      <a:alpha val="43137"/>
                    </a:srgbClr>
                  </a:outerShdw>
                </a:effectLst>
              </a:rPr>
              <a:t>operationalised</a:t>
            </a:r>
            <a:r>
              <a:rPr lang="en-AU" kern="1200" dirty="0" smtClean="0">
                <a:effectLst>
                  <a:outerShdw blurRad="38100" dist="38100" dir="2700000" algn="tl">
                    <a:srgbClr val="000000">
                      <a:alpha val="43137"/>
                    </a:srgbClr>
                  </a:outerShdw>
                </a:effectLst>
              </a:rPr>
              <a:t> around four overlapping target areas: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Key Target - 1</a:t>
            </a:r>
            <a:endParaRPr lang="en-AU" sz="4000" dirty="0"/>
          </a:p>
        </p:txBody>
      </p:sp>
      <p:sp>
        <p:nvSpPr>
          <p:cNvPr id="3" name="Content Placeholder 2"/>
          <p:cNvSpPr>
            <a:spLocks noGrp="1"/>
          </p:cNvSpPr>
          <p:nvPr>
            <p:ph idx="1"/>
          </p:nvPr>
        </p:nvSpPr>
        <p:spPr/>
        <p:txBody>
          <a:bodyPr/>
          <a:lstStyle/>
          <a:p>
            <a:pPr>
              <a:defRPr/>
            </a:pPr>
            <a:r>
              <a:rPr lang="en-US" kern="1200" dirty="0" smtClean="0">
                <a:effectLst>
                  <a:outerShdw blurRad="38100" dist="38100" dir="2700000" algn="tl">
                    <a:srgbClr val="000000">
                      <a:alpha val="43137"/>
                    </a:srgbClr>
                  </a:outerShdw>
                </a:effectLst>
              </a:rPr>
              <a:t>Identified service gaps in custodial mental healthcare:</a:t>
            </a:r>
          </a:p>
          <a:p>
            <a:pPr>
              <a:defRPr/>
            </a:pPr>
            <a:endParaRPr lang="en-US" sz="1200" kern="1200" dirty="0" smtClean="0">
              <a:effectLst>
                <a:outerShdw blurRad="38100" dist="38100" dir="2700000" algn="tl">
                  <a:srgbClr val="000000">
                    <a:alpha val="43137"/>
                  </a:srgbClr>
                </a:outerShdw>
              </a:effectLst>
            </a:endParaRPr>
          </a:p>
          <a:p>
            <a:pPr lvl="1">
              <a:buClr>
                <a:schemeClr val="accent2">
                  <a:lumMod val="40000"/>
                  <a:lumOff val="60000"/>
                </a:schemeClr>
              </a:buClr>
              <a:defRPr/>
            </a:pPr>
            <a:r>
              <a:rPr lang="en-US" kern="1200" dirty="0" smtClean="0">
                <a:effectLst/>
              </a:rPr>
              <a:t>Identification of Impaired Mental Functioning </a:t>
            </a:r>
          </a:p>
          <a:p>
            <a:pPr lvl="1">
              <a:buClr>
                <a:schemeClr val="accent2">
                  <a:lumMod val="40000"/>
                  <a:lumOff val="60000"/>
                </a:schemeClr>
              </a:buClr>
              <a:defRPr/>
            </a:pPr>
            <a:r>
              <a:rPr lang="en-US" kern="1200" dirty="0" smtClean="0">
                <a:effectLst/>
              </a:rPr>
              <a:t>Services for High Prevalence Disorders</a:t>
            </a:r>
          </a:p>
          <a:p>
            <a:pPr lvl="1">
              <a:buClr>
                <a:schemeClr val="accent2">
                  <a:lumMod val="40000"/>
                  <a:lumOff val="60000"/>
                </a:schemeClr>
              </a:buClr>
              <a:defRPr/>
            </a:pPr>
            <a:r>
              <a:rPr lang="en-US" kern="1200" dirty="0" smtClean="0">
                <a:effectLst/>
              </a:rPr>
              <a:t>Transition services for Suicide and Self-Harm</a:t>
            </a:r>
          </a:p>
          <a:p>
            <a:pPr lvl="1">
              <a:buClr>
                <a:schemeClr val="accent2">
                  <a:lumMod val="40000"/>
                  <a:lumOff val="60000"/>
                </a:schemeClr>
              </a:buClr>
              <a:defRPr/>
            </a:pPr>
            <a:r>
              <a:rPr lang="en-US" kern="1200" dirty="0" smtClean="0">
                <a:effectLst/>
              </a:rPr>
              <a:t>Enhanced mental health interventions</a:t>
            </a:r>
          </a:p>
          <a:p>
            <a:pPr lvl="1">
              <a:buClr>
                <a:schemeClr val="accent2">
                  <a:lumMod val="40000"/>
                  <a:lumOff val="60000"/>
                </a:schemeClr>
              </a:buClr>
              <a:defRPr/>
            </a:pPr>
            <a:r>
              <a:rPr lang="en-US" kern="1200" dirty="0" smtClean="0">
                <a:effectLst/>
              </a:rPr>
              <a:t>Mental health in solitary confinement</a:t>
            </a:r>
          </a:p>
          <a:p>
            <a:pPr lvl="1">
              <a:buClr>
                <a:schemeClr val="accent2">
                  <a:lumMod val="40000"/>
                  <a:lumOff val="60000"/>
                </a:schemeClr>
              </a:buClr>
              <a:defRPr/>
            </a:pPr>
            <a:r>
              <a:rPr lang="en-US" kern="1200" dirty="0" smtClean="0">
                <a:effectLst/>
              </a:rPr>
              <a:t>Correctional education on mental health</a:t>
            </a:r>
            <a:endParaRPr lang="en-US" sz="3200" kern="1200" dirty="0" smtClean="0">
              <a:effectLst/>
            </a:endParaRPr>
          </a:p>
          <a:p>
            <a:pPr>
              <a:defRPr/>
            </a:pPr>
            <a:endParaRPr lang="en-A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Key Target - 2</a:t>
            </a:r>
            <a:endParaRPr lang="en-AU" sz="4000" dirty="0"/>
          </a:p>
        </p:txBody>
      </p:sp>
      <p:sp>
        <p:nvSpPr>
          <p:cNvPr id="3" name="Content Placeholder 2"/>
          <p:cNvSpPr>
            <a:spLocks noGrp="1"/>
          </p:cNvSpPr>
          <p:nvPr>
            <p:ph idx="1"/>
          </p:nvPr>
        </p:nvSpPr>
        <p:spPr>
          <a:xfrm>
            <a:off x="395288" y="1600200"/>
            <a:ext cx="8424862" cy="4530725"/>
          </a:xfrm>
        </p:spPr>
        <p:txBody>
          <a:bodyPr/>
          <a:lstStyle/>
          <a:p>
            <a:pPr>
              <a:defRPr/>
            </a:pPr>
            <a:r>
              <a:rPr lang="en-US" kern="1200" dirty="0" smtClean="0">
                <a:effectLst>
                  <a:outerShdw blurRad="38100" dist="38100" dir="2700000" algn="tl">
                    <a:srgbClr val="000000">
                      <a:alpha val="43137"/>
                    </a:srgbClr>
                  </a:outerShdw>
                </a:effectLst>
              </a:rPr>
              <a:t>‘Blockage’ within the current service model:</a:t>
            </a:r>
          </a:p>
          <a:p>
            <a:pPr>
              <a:defRPr/>
            </a:pPr>
            <a:endParaRPr lang="en-US" sz="1200" kern="1200" dirty="0" smtClean="0">
              <a:effectLst>
                <a:outerShdw blurRad="38100" dist="38100" dir="2700000" algn="tl">
                  <a:srgbClr val="000000">
                    <a:alpha val="43137"/>
                  </a:srgbClr>
                </a:outerShdw>
              </a:effectLst>
            </a:endParaRPr>
          </a:p>
          <a:p>
            <a:pPr lvl="1">
              <a:buClr>
                <a:schemeClr val="accent2">
                  <a:lumMod val="40000"/>
                  <a:lumOff val="60000"/>
                </a:schemeClr>
              </a:buClr>
              <a:defRPr/>
            </a:pPr>
            <a:r>
              <a:rPr lang="en-AU" kern="1200" dirty="0" smtClean="0">
                <a:effectLst/>
              </a:rPr>
              <a:t>Centralised service provision</a:t>
            </a:r>
          </a:p>
          <a:p>
            <a:pPr lvl="1">
              <a:buClr>
                <a:schemeClr val="accent2">
                  <a:lumMod val="40000"/>
                  <a:lumOff val="60000"/>
                </a:schemeClr>
              </a:buClr>
              <a:defRPr/>
            </a:pPr>
            <a:r>
              <a:rPr lang="en-AU" kern="1200" dirty="0" smtClean="0">
                <a:effectLst/>
              </a:rPr>
              <a:t>Bed-blockage, turn-over &amp; bounce-back</a:t>
            </a:r>
          </a:p>
          <a:p>
            <a:pPr lvl="1">
              <a:buClr>
                <a:schemeClr val="accent2">
                  <a:lumMod val="40000"/>
                  <a:lumOff val="60000"/>
                </a:schemeClr>
              </a:buClr>
              <a:defRPr/>
            </a:pPr>
            <a:r>
              <a:rPr lang="en-AU" kern="1200" dirty="0" smtClean="0">
                <a:effectLst/>
              </a:rPr>
              <a:t>Mental health step-down</a:t>
            </a:r>
          </a:p>
          <a:p>
            <a:pPr lvl="1">
              <a:buClr>
                <a:schemeClr val="accent2">
                  <a:lumMod val="40000"/>
                  <a:lumOff val="60000"/>
                </a:schemeClr>
              </a:buClr>
              <a:defRPr/>
            </a:pPr>
            <a:r>
              <a:rPr lang="en-AU" kern="1200" dirty="0" smtClean="0">
                <a:effectLst/>
              </a:rPr>
              <a:t>Resourcing drain and secondary staff impacts</a:t>
            </a:r>
          </a:p>
          <a:p>
            <a:pPr lvl="1">
              <a:buClr>
                <a:schemeClr val="accent2">
                  <a:lumMod val="40000"/>
                  <a:lumOff val="60000"/>
                </a:schemeClr>
              </a:buClr>
              <a:defRPr/>
            </a:pPr>
            <a:r>
              <a:rPr lang="en-AU" kern="1200" dirty="0" smtClean="0">
                <a:effectLst/>
              </a:rPr>
              <a:t>Diagnostic services outside of MAP</a:t>
            </a:r>
          </a:p>
          <a:p>
            <a:pPr lvl="1">
              <a:buClr>
                <a:schemeClr val="accent2">
                  <a:lumMod val="40000"/>
                  <a:lumOff val="60000"/>
                </a:schemeClr>
              </a:buClr>
              <a:defRPr/>
            </a:pPr>
            <a:r>
              <a:rPr lang="en-AU" kern="1200" dirty="0" smtClean="0">
                <a:effectLst/>
              </a:rPr>
              <a:t>Transitional services &amp; care-pathways</a:t>
            </a:r>
            <a:endParaRPr lang="en-AU" sz="1200" kern="1200" dirty="0" smtClean="0">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Key Target - 3</a:t>
            </a:r>
            <a:endParaRPr lang="en-AU" sz="4000" dirty="0"/>
          </a:p>
        </p:txBody>
      </p:sp>
      <p:sp>
        <p:nvSpPr>
          <p:cNvPr id="3" name="Content Placeholder 2"/>
          <p:cNvSpPr>
            <a:spLocks noGrp="1"/>
          </p:cNvSpPr>
          <p:nvPr>
            <p:ph idx="1"/>
          </p:nvPr>
        </p:nvSpPr>
        <p:spPr/>
        <p:txBody>
          <a:bodyPr/>
          <a:lstStyle/>
          <a:p>
            <a:pPr>
              <a:defRPr/>
            </a:pPr>
            <a:r>
              <a:rPr lang="en-AU" kern="1200" dirty="0" smtClean="0">
                <a:effectLst>
                  <a:outerShdw blurRad="38100" dist="38100" dir="2700000" algn="tl">
                    <a:srgbClr val="000000">
                      <a:alpha val="43137"/>
                    </a:srgbClr>
                  </a:outerShdw>
                </a:effectLst>
              </a:rPr>
              <a:t>Provision of comprehensive mental health assessment, intervention and clinical management to prisoners:</a:t>
            </a:r>
          </a:p>
          <a:p>
            <a:pPr>
              <a:defRPr/>
            </a:pPr>
            <a:endParaRPr lang="en-AU" sz="1200" kern="1200" dirty="0" smtClean="0">
              <a:effectLst>
                <a:outerShdw blurRad="38100" dist="38100" dir="2700000" algn="tl">
                  <a:srgbClr val="000000">
                    <a:alpha val="43137"/>
                  </a:srgbClr>
                </a:outerShdw>
              </a:effectLst>
            </a:endParaRPr>
          </a:p>
          <a:p>
            <a:pPr lvl="1">
              <a:buClr>
                <a:schemeClr val="accent2">
                  <a:lumMod val="40000"/>
                  <a:lumOff val="60000"/>
                </a:schemeClr>
              </a:buClr>
              <a:defRPr/>
            </a:pPr>
            <a:r>
              <a:rPr lang="en-AU" kern="1200" dirty="0" smtClean="0">
                <a:effectLst/>
              </a:rPr>
              <a:t>Secondary intervention for MMI/IMF/HPD</a:t>
            </a:r>
          </a:p>
          <a:p>
            <a:pPr lvl="1">
              <a:buClr>
                <a:schemeClr val="accent2">
                  <a:lumMod val="40000"/>
                  <a:lumOff val="60000"/>
                </a:schemeClr>
              </a:buClr>
              <a:defRPr/>
            </a:pPr>
            <a:r>
              <a:rPr lang="en-AU" kern="1200" dirty="0" smtClean="0">
                <a:effectLst/>
              </a:rPr>
              <a:t>Mental health in solitary confinement</a:t>
            </a:r>
          </a:p>
          <a:p>
            <a:pPr lvl="1">
              <a:buClr>
                <a:schemeClr val="accent2">
                  <a:lumMod val="40000"/>
                  <a:lumOff val="60000"/>
                </a:schemeClr>
              </a:buClr>
              <a:defRPr/>
            </a:pPr>
            <a:r>
              <a:rPr lang="en-AU" kern="1200" dirty="0" smtClean="0">
                <a:effectLst/>
              </a:rPr>
              <a:t>Targeted SASH interventions</a:t>
            </a:r>
          </a:p>
          <a:p>
            <a:pPr lvl="1">
              <a:buClr>
                <a:schemeClr val="accent2">
                  <a:lumMod val="40000"/>
                  <a:lumOff val="60000"/>
                </a:schemeClr>
              </a:buClr>
              <a:defRPr/>
            </a:pPr>
            <a:r>
              <a:rPr lang="en-AU" kern="1200" dirty="0" smtClean="0">
                <a:effectLst/>
              </a:rPr>
              <a:t>Enhanced follow-up &amp; transition planning</a:t>
            </a:r>
          </a:p>
          <a:p>
            <a:pPr lvl="1">
              <a:buClr>
                <a:schemeClr val="accent2">
                  <a:lumMod val="40000"/>
                  <a:lumOff val="60000"/>
                </a:schemeClr>
              </a:buClr>
              <a:defRPr/>
            </a:pPr>
            <a:r>
              <a:rPr lang="en-AU" kern="1200" dirty="0" smtClean="0">
                <a:effectLst/>
              </a:rPr>
              <a:t>Education on mental health management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763" y="277813"/>
            <a:ext cx="8362950" cy="1143000"/>
          </a:xfrm>
        </p:spPr>
        <p:txBody>
          <a:bodyPr/>
          <a:lstStyle/>
          <a:p>
            <a:pPr eaLnBrk="1" hangingPunct="1">
              <a:defRPr/>
            </a:pPr>
            <a:r>
              <a:rPr lang="en-AU" sz="4000" b="1" cap="small" dirty="0" smtClean="0"/>
              <a:t>Overview</a:t>
            </a:r>
            <a:endParaRPr lang="en-AU" sz="4000" b="1" cap="small" dirty="0"/>
          </a:p>
        </p:txBody>
      </p:sp>
      <p:sp>
        <p:nvSpPr>
          <p:cNvPr id="3" name="Content Placeholder 2"/>
          <p:cNvSpPr>
            <a:spLocks noGrp="1"/>
          </p:cNvSpPr>
          <p:nvPr>
            <p:ph idx="1"/>
          </p:nvPr>
        </p:nvSpPr>
        <p:spPr>
          <a:xfrm>
            <a:off x="971550" y="1341438"/>
            <a:ext cx="7197725" cy="5111750"/>
          </a:xfrm>
        </p:spPr>
        <p:txBody>
          <a:bodyPr>
            <a:noAutofit/>
          </a:bodyPr>
          <a:lstStyle/>
          <a:p>
            <a:pPr marL="265113" indent="-265113" eaLnBrk="1" hangingPunct="1">
              <a:defRPr/>
            </a:pPr>
            <a:endParaRPr lang="en-AU" sz="1600" dirty="0" smtClean="0">
              <a:latin typeface="Times New Roman" pitchFamily="18" charset="0"/>
              <a:cs typeface="Times New Roman" pitchFamily="18" charset="0"/>
            </a:endParaRPr>
          </a:p>
          <a:p>
            <a:pPr>
              <a:defRPr/>
            </a:pPr>
            <a:r>
              <a:rPr lang="en-AU" dirty="0" smtClean="0">
                <a:cs typeface="Times New Roman" pitchFamily="18" charset="0"/>
              </a:rPr>
              <a:t>Background</a:t>
            </a:r>
          </a:p>
          <a:p>
            <a:pPr>
              <a:defRPr/>
            </a:pPr>
            <a:endParaRPr lang="en-AU" sz="600" dirty="0" smtClean="0">
              <a:cs typeface="Times New Roman" pitchFamily="18" charset="0"/>
            </a:endParaRPr>
          </a:p>
          <a:p>
            <a:pPr>
              <a:defRPr/>
            </a:pPr>
            <a:r>
              <a:rPr lang="en-AU" dirty="0" smtClean="0">
                <a:cs typeface="Times New Roman" pitchFamily="18" charset="0"/>
              </a:rPr>
              <a:t>Existing Custodial Mental Healthcare</a:t>
            </a:r>
          </a:p>
          <a:p>
            <a:pPr>
              <a:defRPr/>
            </a:pPr>
            <a:endParaRPr lang="en-AU" sz="600" dirty="0" smtClean="0">
              <a:cs typeface="Times New Roman" pitchFamily="18" charset="0"/>
            </a:endParaRPr>
          </a:p>
          <a:p>
            <a:pPr>
              <a:defRPr/>
            </a:pPr>
            <a:r>
              <a:rPr lang="en-AU" dirty="0" smtClean="0">
                <a:cs typeface="Times New Roman" pitchFamily="18" charset="0"/>
              </a:rPr>
              <a:t>Service Demand</a:t>
            </a:r>
          </a:p>
          <a:p>
            <a:pPr>
              <a:defRPr/>
            </a:pPr>
            <a:endParaRPr lang="en-AU" sz="600" dirty="0" smtClean="0">
              <a:cs typeface="Times New Roman" pitchFamily="18" charset="0"/>
            </a:endParaRPr>
          </a:p>
          <a:p>
            <a:pPr>
              <a:defRPr/>
            </a:pPr>
            <a:r>
              <a:rPr lang="en-AU" dirty="0" smtClean="0">
                <a:cs typeface="Times New Roman" pitchFamily="18" charset="0"/>
              </a:rPr>
              <a:t>Areas of Priority</a:t>
            </a:r>
          </a:p>
          <a:p>
            <a:pPr>
              <a:defRPr/>
            </a:pPr>
            <a:endParaRPr lang="en-AU" sz="600" dirty="0" smtClean="0">
              <a:cs typeface="Times New Roman" pitchFamily="18" charset="0"/>
            </a:endParaRPr>
          </a:p>
          <a:p>
            <a:pPr>
              <a:defRPr/>
            </a:pPr>
            <a:r>
              <a:rPr lang="en-AU" dirty="0" smtClean="0">
                <a:cs typeface="Times New Roman" pitchFamily="18" charset="0"/>
              </a:rPr>
              <a:t>Identified Gaps in Service Delivery</a:t>
            </a:r>
          </a:p>
          <a:p>
            <a:pPr>
              <a:defRPr/>
            </a:pPr>
            <a:endParaRPr lang="en-AU" sz="600" dirty="0" smtClean="0">
              <a:cs typeface="Times New Roman" pitchFamily="18" charset="0"/>
            </a:endParaRPr>
          </a:p>
          <a:p>
            <a:pPr>
              <a:defRPr/>
            </a:pPr>
            <a:r>
              <a:rPr lang="en-AU" dirty="0" smtClean="0">
                <a:cs typeface="Times New Roman" pitchFamily="18" charset="0"/>
              </a:rPr>
              <a:t>Service Model of the MFMHU</a:t>
            </a:r>
            <a:endParaRPr lang="en-AU"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Key Target - 4</a:t>
            </a:r>
            <a:endParaRPr lang="en-AU" sz="4000" dirty="0"/>
          </a:p>
        </p:txBody>
      </p:sp>
      <p:sp>
        <p:nvSpPr>
          <p:cNvPr id="3" name="Content Placeholder 2"/>
          <p:cNvSpPr>
            <a:spLocks noGrp="1"/>
          </p:cNvSpPr>
          <p:nvPr>
            <p:ph idx="1"/>
          </p:nvPr>
        </p:nvSpPr>
        <p:spPr>
          <a:xfrm>
            <a:off x="684213" y="1341438"/>
            <a:ext cx="7704137" cy="4924425"/>
          </a:xfrm>
        </p:spPr>
        <p:txBody>
          <a:bodyPr/>
          <a:lstStyle/>
          <a:p>
            <a:pPr>
              <a:defRPr/>
            </a:pPr>
            <a:r>
              <a:rPr lang="en-US" kern="1200" dirty="0" smtClean="0">
                <a:effectLst>
                  <a:outerShdw blurRad="38100" dist="38100" dir="2700000" algn="tl">
                    <a:srgbClr val="000000">
                      <a:alpha val="43137"/>
                    </a:srgbClr>
                  </a:outerShdw>
                </a:effectLst>
              </a:rPr>
              <a:t>Areas of co-morbidity: </a:t>
            </a:r>
          </a:p>
          <a:p>
            <a:pPr lvl="1">
              <a:buClr>
                <a:schemeClr val="accent2">
                  <a:lumMod val="40000"/>
                  <a:lumOff val="60000"/>
                </a:schemeClr>
              </a:buClr>
              <a:defRPr/>
            </a:pPr>
            <a:r>
              <a:rPr lang="en-US" kern="1200" dirty="0" smtClean="0">
                <a:effectLst/>
              </a:rPr>
              <a:t>Major Mental Illness (MMI) </a:t>
            </a:r>
          </a:p>
          <a:p>
            <a:pPr lvl="1">
              <a:buClr>
                <a:schemeClr val="accent2">
                  <a:lumMod val="40000"/>
                  <a:lumOff val="60000"/>
                </a:schemeClr>
              </a:buClr>
              <a:defRPr/>
            </a:pPr>
            <a:r>
              <a:rPr lang="en-US" kern="1200" dirty="0" smtClean="0">
                <a:effectLst/>
              </a:rPr>
              <a:t>Impaired Mental Functioning (IMF)</a:t>
            </a:r>
          </a:p>
          <a:p>
            <a:pPr lvl="1">
              <a:buClr>
                <a:schemeClr val="accent2">
                  <a:lumMod val="40000"/>
                  <a:lumOff val="60000"/>
                </a:schemeClr>
              </a:buClr>
              <a:defRPr/>
            </a:pPr>
            <a:r>
              <a:rPr lang="en-US" kern="1200" dirty="0" smtClean="0">
                <a:effectLst/>
              </a:rPr>
              <a:t>Intellectual Disability (ID)</a:t>
            </a:r>
          </a:p>
          <a:p>
            <a:pPr lvl="1">
              <a:buClr>
                <a:schemeClr val="accent2">
                  <a:lumMod val="40000"/>
                  <a:lumOff val="60000"/>
                </a:schemeClr>
              </a:buClr>
              <a:defRPr/>
            </a:pPr>
            <a:r>
              <a:rPr lang="en-US" kern="1200" dirty="0" smtClean="0">
                <a:effectLst/>
              </a:rPr>
              <a:t>Acquired Brain Injury (ABI)/Dementia </a:t>
            </a:r>
          </a:p>
          <a:p>
            <a:pPr lvl="1">
              <a:buClr>
                <a:schemeClr val="accent2">
                  <a:lumMod val="40000"/>
                  <a:lumOff val="60000"/>
                </a:schemeClr>
              </a:buClr>
              <a:defRPr/>
            </a:pPr>
            <a:r>
              <a:rPr lang="en-US" kern="1200" dirty="0" smtClean="0">
                <a:effectLst/>
              </a:rPr>
              <a:t>Challenging &amp; externalizing behaviours</a:t>
            </a:r>
          </a:p>
          <a:p>
            <a:pPr>
              <a:defRPr/>
            </a:pPr>
            <a:endParaRPr lang="en-US" sz="1400" kern="1200" dirty="0" smtClean="0">
              <a:effectLst>
                <a:outerShdw blurRad="38100" dist="38100" dir="2700000" algn="tl">
                  <a:srgbClr val="000000">
                    <a:alpha val="43137"/>
                  </a:srgbClr>
                </a:outerShdw>
              </a:effectLst>
            </a:endParaRPr>
          </a:p>
          <a:p>
            <a:pPr>
              <a:defRPr/>
            </a:pPr>
            <a:r>
              <a:rPr lang="en-US" kern="1200" dirty="0" smtClean="0">
                <a:effectLst>
                  <a:outerShdw blurRad="38100" dist="38100" dir="2700000" algn="tl">
                    <a:srgbClr val="000000">
                      <a:alpha val="43137"/>
                    </a:srgbClr>
                  </a:outerShdw>
                </a:effectLst>
              </a:rPr>
              <a:t>Services for Culturally &amp; Linguistically Diverse (CALD) and Aboriginal &amp; Torres Strait Islander prisoners </a:t>
            </a:r>
            <a:endParaRPr lang="en-AU" kern="12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kern="1200" cap="small" dirty="0" smtClean="0">
                <a:solidFill>
                  <a:schemeClr val="tx1"/>
                </a:solidFill>
                <a:effectLst>
                  <a:outerShdw blurRad="38100" dist="38100" dir="2700000" algn="tl">
                    <a:srgbClr val="000000">
                      <a:alpha val="43137"/>
                    </a:srgbClr>
                  </a:outerShdw>
                </a:effectLst>
              </a:rPr>
              <a:t>Limiting Factors</a:t>
            </a:r>
            <a:endParaRPr lang="en-AU" sz="4000" b="1" cap="small"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68313" y="1600200"/>
            <a:ext cx="8229600" cy="4530725"/>
          </a:xfrm>
        </p:spPr>
        <p:txBody>
          <a:bodyPr/>
          <a:lstStyle/>
          <a:p>
            <a:pPr>
              <a:defRPr/>
            </a:pPr>
            <a:r>
              <a:rPr lang="en-AU" sz="2800" kern="1200" dirty="0" smtClean="0">
                <a:effectLst>
                  <a:outerShdw blurRad="38100" dist="38100" dir="2700000" algn="tl">
                    <a:srgbClr val="000000">
                      <a:alpha val="43137"/>
                    </a:srgbClr>
                  </a:outerShdw>
                </a:effectLst>
              </a:rPr>
              <a:t>Avoid replication</a:t>
            </a:r>
          </a:p>
          <a:p>
            <a:pPr>
              <a:defRPr/>
            </a:pPr>
            <a:r>
              <a:rPr lang="en-AU" sz="2800" kern="1200" dirty="0" smtClean="0">
                <a:effectLst>
                  <a:outerShdw blurRad="38100" dist="38100" dir="2700000" algn="tl">
                    <a:srgbClr val="000000">
                      <a:alpha val="43137"/>
                    </a:srgbClr>
                  </a:outerShdw>
                </a:effectLst>
              </a:rPr>
              <a:t>Inability to address mental health acuity</a:t>
            </a:r>
          </a:p>
          <a:p>
            <a:pPr>
              <a:defRPr/>
            </a:pPr>
            <a:r>
              <a:rPr lang="en-AU" sz="2800" kern="1200" dirty="0" smtClean="0">
                <a:effectLst>
                  <a:outerShdw blurRad="38100" dist="38100" dir="2700000" algn="tl">
                    <a:srgbClr val="000000">
                      <a:alpha val="43137"/>
                    </a:srgbClr>
                  </a:outerShdw>
                </a:effectLst>
              </a:rPr>
              <a:t>Servicing mental health needs of sentenced prisoner in regional prisons</a:t>
            </a:r>
          </a:p>
          <a:p>
            <a:pPr>
              <a:defRPr/>
            </a:pPr>
            <a:r>
              <a:rPr lang="en-AU" sz="2800" kern="1200" dirty="0" smtClean="0">
                <a:effectLst>
                  <a:outerShdw blurRad="38100" dist="38100" dir="2700000" algn="tl">
                    <a:srgbClr val="000000">
                      <a:alpha val="43137"/>
                    </a:srgbClr>
                  </a:outerShdw>
                </a:effectLst>
              </a:rPr>
              <a:t>Fractured nature of custodial mental healthcare</a:t>
            </a:r>
          </a:p>
          <a:p>
            <a:pPr>
              <a:defRPr/>
            </a:pPr>
            <a:r>
              <a:rPr lang="en-AU" sz="2800" kern="1200" dirty="0" smtClean="0">
                <a:effectLst>
                  <a:outerShdw blurRad="38100" dist="38100" dir="2700000" algn="tl">
                    <a:srgbClr val="000000">
                      <a:alpha val="43137"/>
                    </a:srgbClr>
                  </a:outerShdw>
                </a:effectLst>
              </a:rPr>
              <a:t>Inconsistency between public &amp; private custodial mental healthcare service providers</a:t>
            </a:r>
          </a:p>
          <a:p>
            <a:pPr>
              <a:defRPr/>
            </a:pPr>
            <a:r>
              <a:rPr lang="en-AU" sz="2800" kern="1200" dirty="0" smtClean="0">
                <a:effectLst>
                  <a:outerShdw blurRad="38100" dist="38100" dir="2700000" algn="tl">
                    <a:srgbClr val="000000">
                      <a:alpha val="43137"/>
                    </a:srgbClr>
                  </a:outerShdw>
                </a:effectLst>
              </a:rPr>
              <a:t>Obstacles to culturally sensitive intervention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Identified Service Gaps</a:t>
            </a:r>
            <a:endParaRPr lang="en-AU" sz="4000" b="1" cap="small" dirty="0"/>
          </a:p>
        </p:txBody>
      </p:sp>
      <p:sp>
        <p:nvSpPr>
          <p:cNvPr id="3" name="Content Placeholder 2"/>
          <p:cNvSpPr>
            <a:spLocks noGrp="1"/>
          </p:cNvSpPr>
          <p:nvPr>
            <p:ph idx="1"/>
          </p:nvPr>
        </p:nvSpPr>
        <p:spPr>
          <a:xfrm>
            <a:off x="611188" y="1484313"/>
            <a:ext cx="7993062" cy="5184775"/>
          </a:xfrm>
        </p:spPr>
        <p:txBody>
          <a:bodyPr/>
          <a:lstStyle/>
          <a:p>
            <a:pPr marL="0" indent="0">
              <a:buFont typeface="Wingdings" pitchFamily="2" charset="2"/>
              <a:buNone/>
              <a:defRPr/>
            </a:pPr>
            <a:r>
              <a:rPr lang="en-AU" kern="1200" dirty="0" smtClean="0"/>
              <a:t>Four areas of clinical need identified within custodial mental healthcare:</a:t>
            </a:r>
          </a:p>
          <a:p>
            <a:pPr>
              <a:defRPr/>
            </a:pPr>
            <a:endParaRPr lang="en-AU" sz="800" b="1" kern="1200" cap="small" dirty="0" smtClean="0"/>
          </a:p>
          <a:p>
            <a:pPr>
              <a:defRPr/>
            </a:pPr>
            <a:r>
              <a:rPr lang="en-AU" sz="3000" kern="1200" cap="small" dirty="0" smtClean="0">
                <a:effectLst/>
              </a:rPr>
              <a:t>Impaired Mental Functioning</a:t>
            </a:r>
            <a:endParaRPr lang="en-AU" sz="3000" kern="1200" dirty="0" smtClean="0">
              <a:effectLst/>
            </a:endParaRPr>
          </a:p>
          <a:p>
            <a:pPr>
              <a:defRPr/>
            </a:pPr>
            <a:r>
              <a:rPr lang="en-AU" sz="3000" kern="1200" cap="small" dirty="0" smtClean="0">
                <a:effectLst/>
              </a:rPr>
              <a:t>Suicide &amp; Self-harm</a:t>
            </a:r>
          </a:p>
          <a:p>
            <a:pPr>
              <a:defRPr/>
            </a:pPr>
            <a:r>
              <a:rPr lang="en-AU" sz="3000" kern="1200" cap="small" dirty="0" smtClean="0">
                <a:effectLst/>
              </a:rPr>
              <a:t>Intervention for Major Mental Illness</a:t>
            </a:r>
            <a:endParaRPr lang="en-AU" sz="3000" kern="1200" dirty="0" smtClean="0">
              <a:effectLst/>
            </a:endParaRPr>
          </a:p>
          <a:p>
            <a:pPr>
              <a:defRPr/>
            </a:pPr>
            <a:r>
              <a:rPr lang="en-AU" sz="3000" kern="1200" cap="small" dirty="0" smtClean="0">
                <a:effectLst/>
              </a:rPr>
              <a:t>Mental Health in Solitary Confinement</a:t>
            </a:r>
          </a:p>
          <a:p>
            <a:pPr>
              <a:defRPr/>
            </a:pPr>
            <a:endParaRPr lang="en-AU" sz="1000" kern="1200" dirty="0" smtClean="0"/>
          </a:p>
          <a:p>
            <a:pPr marL="0" indent="0">
              <a:buFont typeface="Wingdings" pitchFamily="2" charset="2"/>
              <a:buNone/>
              <a:defRPr/>
            </a:pPr>
            <a:r>
              <a:rPr lang="en-AU" kern="1200" dirty="0" smtClean="0"/>
              <a:t>Varying </a:t>
            </a:r>
            <a:r>
              <a:rPr lang="en-AU" kern="1200" dirty="0" smtClean="0">
                <a:cs typeface="Times New Roman" pitchFamily="18" charset="0"/>
              </a:rPr>
              <a:t>impact on </a:t>
            </a:r>
            <a:r>
              <a:rPr lang="en-AU" dirty="0" smtClean="0">
                <a:cs typeface="Times New Roman" pitchFamily="18" charset="0"/>
              </a:rPr>
              <a:t>turnover, bounce-back, bed-blockage, clearance rates and circuit-breaker placements</a:t>
            </a:r>
            <a:endParaRPr lang="en-AU" kern="1200" dirty="0" smtClean="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Impaired Mental Functioning</a:t>
            </a:r>
            <a:endParaRPr lang="en-AU" sz="4000" dirty="0"/>
          </a:p>
        </p:txBody>
      </p:sp>
      <p:sp>
        <p:nvSpPr>
          <p:cNvPr id="3" name="Content Placeholder 2"/>
          <p:cNvSpPr>
            <a:spLocks noGrp="1"/>
          </p:cNvSpPr>
          <p:nvPr>
            <p:ph idx="1"/>
          </p:nvPr>
        </p:nvSpPr>
        <p:spPr/>
        <p:txBody>
          <a:bodyPr/>
          <a:lstStyle/>
          <a:p>
            <a:pPr>
              <a:defRPr/>
            </a:pPr>
            <a:r>
              <a:rPr lang="en-AU" dirty="0" smtClean="0"/>
              <a:t>Targeted mental health interventions</a:t>
            </a:r>
          </a:p>
          <a:p>
            <a:pPr lvl="1">
              <a:buClr>
                <a:schemeClr val="accent2">
                  <a:lumMod val="40000"/>
                  <a:lumOff val="60000"/>
                </a:schemeClr>
              </a:buClr>
              <a:defRPr/>
            </a:pPr>
            <a:r>
              <a:rPr lang="en-AU" dirty="0" smtClean="0">
                <a:effectLst/>
              </a:rPr>
              <a:t>HPD; IMF; Co-occurring ID/ABI/Dementia</a:t>
            </a:r>
          </a:p>
          <a:p>
            <a:pPr lvl="1">
              <a:buClr>
                <a:schemeClr val="accent2">
                  <a:lumMod val="40000"/>
                  <a:lumOff val="60000"/>
                </a:schemeClr>
              </a:buClr>
              <a:buFont typeface="Wingdings" pitchFamily="2" charset="2"/>
              <a:buNone/>
              <a:defRPr/>
            </a:pPr>
            <a:endParaRPr lang="en-AU" sz="1200" dirty="0" smtClean="0"/>
          </a:p>
          <a:p>
            <a:pPr>
              <a:defRPr/>
            </a:pPr>
            <a:r>
              <a:rPr lang="en-AU" dirty="0" smtClean="0"/>
              <a:t>Address Community Equivalence &amp; </a:t>
            </a:r>
            <a:r>
              <a:rPr lang="en-AU" i="1" dirty="0" smtClean="0"/>
              <a:t>Verdins</a:t>
            </a:r>
            <a:r>
              <a:rPr lang="en-AU" dirty="0" smtClean="0"/>
              <a:t> </a:t>
            </a:r>
          </a:p>
          <a:p>
            <a:pPr lvl="1">
              <a:buClr>
                <a:schemeClr val="accent2">
                  <a:lumMod val="40000"/>
                  <a:lumOff val="60000"/>
                </a:schemeClr>
              </a:buClr>
              <a:defRPr/>
            </a:pPr>
            <a:r>
              <a:rPr lang="en-AU" dirty="0" smtClean="0">
                <a:effectLst/>
              </a:rPr>
              <a:t>Alleviate suffering, promote resilience &amp; hope</a:t>
            </a:r>
          </a:p>
          <a:p>
            <a:pPr lvl="1">
              <a:buClr>
                <a:schemeClr val="accent2">
                  <a:lumMod val="40000"/>
                  <a:lumOff val="60000"/>
                </a:schemeClr>
              </a:buClr>
              <a:defRPr/>
            </a:pPr>
            <a:endParaRPr lang="en-AU" sz="1200" dirty="0" smtClean="0"/>
          </a:p>
          <a:p>
            <a:pPr>
              <a:defRPr/>
            </a:pPr>
            <a:r>
              <a:rPr lang="en-AU" dirty="0" smtClean="0"/>
              <a:t>Psychological/Psychosocial modalities</a:t>
            </a:r>
          </a:p>
          <a:p>
            <a:pPr lvl="1">
              <a:buClr>
                <a:schemeClr val="accent2">
                  <a:lumMod val="40000"/>
                  <a:lumOff val="60000"/>
                </a:schemeClr>
              </a:buClr>
              <a:defRPr/>
            </a:pPr>
            <a:r>
              <a:rPr lang="en-AU" dirty="0" smtClean="0">
                <a:effectLst/>
              </a:rPr>
              <a:t>Debilitating mental health issues short of MMI</a:t>
            </a:r>
          </a:p>
          <a:p>
            <a:pPr lvl="1">
              <a:buClr>
                <a:schemeClr val="accent2">
                  <a:lumMod val="40000"/>
                  <a:lumOff val="60000"/>
                </a:schemeClr>
              </a:buClr>
              <a:defRPr/>
            </a:pPr>
            <a:r>
              <a:rPr lang="en-AU" dirty="0" smtClean="0">
                <a:effectLst/>
              </a:rPr>
              <a:t>Group &amp; one-to-one interventions</a:t>
            </a:r>
          </a:p>
          <a:p>
            <a:pPr>
              <a:defRPr/>
            </a:pPr>
            <a:endParaRPr lang="en-AU"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Suicide &amp; Self-Harm</a:t>
            </a:r>
            <a:endParaRPr lang="en-AU" sz="4000" dirty="0"/>
          </a:p>
        </p:txBody>
      </p:sp>
      <p:sp>
        <p:nvSpPr>
          <p:cNvPr id="3" name="Content Placeholder 2"/>
          <p:cNvSpPr>
            <a:spLocks noGrp="1"/>
          </p:cNvSpPr>
          <p:nvPr>
            <p:ph idx="1"/>
          </p:nvPr>
        </p:nvSpPr>
        <p:spPr>
          <a:xfrm>
            <a:off x="539750" y="1600200"/>
            <a:ext cx="8137525" cy="4530725"/>
          </a:xfrm>
        </p:spPr>
        <p:txBody>
          <a:bodyPr/>
          <a:lstStyle/>
          <a:p>
            <a:pPr marL="0" indent="0">
              <a:buFont typeface="Wingdings" pitchFamily="2" charset="2"/>
              <a:buNone/>
              <a:defRPr/>
            </a:pPr>
            <a:r>
              <a:rPr lang="en-AU" dirty="0" smtClean="0"/>
              <a:t>Acceptance that acute/imminent risk is currently managed via Observation Cells</a:t>
            </a:r>
          </a:p>
          <a:p>
            <a:pPr marL="0" indent="0">
              <a:buFont typeface="Wingdings" pitchFamily="2" charset="2"/>
              <a:buNone/>
              <a:defRPr/>
            </a:pPr>
            <a:endParaRPr lang="en-AU" sz="1200" dirty="0" smtClean="0"/>
          </a:p>
          <a:p>
            <a:pPr>
              <a:defRPr/>
            </a:pPr>
            <a:r>
              <a:rPr lang="en-AU" dirty="0" smtClean="0"/>
              <a:t>Paucity of supportive transitional environs </a:t>
            </a:r>
          </a:p>
          <a:p>
            <a:pPr>
              <a:defRPr/>
            </a:pPr>
            <a:r>
              <a:rPr lang="en-AU" dirty="0" smtClean="0"/>
              <a:t>Lack of targeted interventions</a:t>
            </a:r>
          </a:p>
          <a:p>
            <a:pPr>
              <a:defRPr/>
            </a:pPr>
            <a:r>
              <a:rPr lang="en-AU" dirty="0" smtClean="0"/>
              <a:t>Limited formulation of causal mechanisms</a:t>
            </a:r>
          </a:p>
          <a:p>
            <a:pPr>
              <a:defRPr/>
            </a:pPr>
            <a:r>
              <a:rPr lang="en-AU" dirty="0"/>
              <a:t>Over-reliance on procedural security</a:t>
            </a:r>
          </a:p>
          <a:p>
            <a:pPr>
              <a:defRPr/>
            </a:pPr>
            <a:r>
              <a:rPr lang="en-AU" dirty="0" smtClean="0"/>
              <a:t>Minimal reliance on relational security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Intervention for MMI</a:t>
            </a:r>
            <a:endParaRPr lang="en-AU" sz="4000" dirty="0"/>
          </a:p>
        </p:txBody>
      </p:sp>
      <p:sp>
        <p:nvSpPr>
          <p:cNvPr id="3" name="Content Placeholder 2"/>
          <p:cNvSpPr>
            <a:spLocks noGrp="1"/>
          </p:cNvSpPr>
          <p:nvPr>
            <p:ph idx="1"/>
          </p:nvPr>
        </p:nvSpPr>
        <p:spPr/>
        <p:txBody>
          <a:bodyPr/>
          <a:lstStyle/>
          <a:p>
            <a:pPr>
              <a:defRPr/>
            </a:pPr>
            <a:r>
              <a:rPr lang="en-AU" dirty="0" smtClean="0"/>
              <a:t>Psychological/Psychosocial interventions</a:t>
            </a:r>
          </a:p>
          <a:p>
            <a:pPr lvl="1">
              <a:buClr>
                <a:schemeClr val="accent2">
                  <a:lumMod val="40000"/>
                  <a:lumOff val="60000"/>
                </a:schemeClr>
              </a:buClr>
              <a:defRPr/>
            </a:pPr>
            <a:r>
              <a:rPr lang="en-AU" dirty="0" smtClean="0">
                <a:effectLst/>
              </a:rPr>
              <a:t>Aid symptom resolution &amp; promote recovery</a:t>
            </a:r>
          </a:p>
          <a:p>
            <a:pPr lvl="1">
              <a:buClr>
                <a:schemeClr val="accent2">
                  <a:lumMod val="40000"/>
                  <a:lumOff val="60000"/>
                </a:schemeClr>
              </a:buClr>
              <a:defRPr/>
            </a:pPr>
            <a:endParaRPr lang="en-AU" sz="600" dirty="0" smtClean="0">
              <a:effectLst/>
            </a:endParaRPr>
          </a:p>
          <a:p>
            <a:pPr>
              <a:defRPr/>
            </a:pPr>
            <a:r>
              <a:rPr lang="en-AU" dirty="0" smtClean="0"/>
              <a:t>Limited availability of services</a:t>
            </a:r>
          </a:p>
          <a:p>
            <a:pPr lvl="1">
              <a:buClr>
                <a:schemeClr val="accent2">
                  <a:lumMod val="40000"/>
                  <a:lumOff val="60000"/>
                </a:schemeClr>
              </a:buClr>
              <a:defRPr/>
            </a:pPr>
            <a:r>
              <a:rPr lang="en-AU" dirty="0" smtClean="0">
                <a:effectLst/>
              </a:rPr>
              <a:t>Minimal slow-stream rehab </a:t>
            </a:r>
            <a:r>
              <a:rPr lang="en-AU" sz="2200" dirty="0" smtClean="0">
                <a:effectLst/>
              </a:rPr>
              <a:t>(average 38-day stay)</a:t>
            </a:r>
          </a:p>
          <a:p>
            <a:pPr lvl="1">
              <a:buClr>
                <a:schemeClr val="accent2">
                  <a:lumMod val="40000"/>
                  <a:lumOff val="60000"/>
                </a:schemeClr>
              </a:buClr>
              <a:defRPr/>
            </a:pPr>
            <a:r>
              <a:rPr lang="en-AU" dirty="0" smtClean="0">
                <a:effectLst/>
              </a:rPr>
              <a:t>Limited non-pharmacological interventions</a:t>
            </a:r>
          </a:p>
          <a:p>
            <a:pPr lvl="1">
              <a:buClr>
                <a:schemeClr val="accent2">
                  <a:lumMod val="40000"/>
                  <a:lumOff val="60000"/>
                </a:schemeClr>
              </a:buClr>
              <a:defRPr/>
            </a:pPr>
            <a:endParaRPr lang="en-AU" sz="600" dirty="0" smtClean="0">
              <a:effectLst/>
            </a:endParaRPr>
          </a:p>
          <a:p>
            <a:pPr>
              <a:defRPr/>
            </a:pPr>
            <a:r>
              <a:rPr lang="en-AU" dirty="0" smtClean="0"/>
              <a:t>Mental instability reduces access to ORP</a:t>
            </a:r>
          </a:p>
          <a:p>
            <a:pPr>
              <a:defRPr/>
            </a:pPr>
            <a:endParaRPr lang="en-AU" sz="600" dirty="0" smtClean="0"/>
          </a:p>
          <a:p>
            <a:pPr>
              <a:defRPr/>
            </a:pPr>
            <a:r>
              <a:rPr lang="en-AU" dirty="0" smtClean="0"/>
              <a:t>Minimal tailoring of criminogenic programs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Solitary Confinement</a:t>
            </a:r>
            <a:endParaRPr lang="en-AU" sz="4000" dirty="0"/>
          </a:p>
        </p:txBody>
      </p:sp>
      <p:sp>
        <p:nvSpPr>
          <p:cNvPr id="3" name="Content Placeholder 2"/>
          <p:cNvSpPr>
            <a:spLocks noGrp="1"/>
          </p:cNvSpPr>
          <p:nvPr>
            <p:ph idx="1"/>
          </p:nvPr>
        </p:nvSpPr>
        <p:spPr>
          <a:xfrm>
            <a:off x="323850" y="1628775"/>
            <a:ext cx="8569325" cy="4824413"/>
          </a:xfrm>
        </p:spPr>
        <p:txBody>
          <a:bodyPr/>
          <a:lstStyle/>
          <a:p>
            <a:pPr>
              <a:defRPr/>
            </a:pPr>
            <a:r>
              <a:rPr lang="en-AU" dirty="0" smtClean="0"/>
              <a:t>Victorian Government &amp; Judicial Officers question appropriateness </a:t>
            </a:r>
            <a:r>
              <a:rPr lang="en-AU" sz="2000" dirty="0" smtClean="0">
                <a:effectLst/>
              </a:rPr>
              <a:t>(Butcher, 2014; Cook, 2013)</a:t>
            </a:r>
          </a:p>
          <a:p>
            <a:pPr>
              <a:defRPr/>
            </a:pPr>
            <a:endParaRPr lang="en-AU" sz="600" dirty="0" smtClean="0"/>
          </a:p>
          <a:p>
            <a:pPr>
              <a:defRPr/>
            </a:pPr>
            <a:r>
              <a:rPr lang="en-AU" dirty="0" smtClean="0"/>
              <a:t>Accepted consensus on deleterious effects </a:t>
            </a:r>
            <a:r>
              <a:rPr lang="en-AU" sz="2000" dirty="0" smtClean="0">
                <a:effectLst/>
              </a:rPr>
              <a:t>(Grassian, 2006; Human Rights Defense Center, 2012; Shalev, 2008)</a:t>
            </a:r>
          </a:p>
          <a:p>
            <a:pPr>
              <a:defRPr/>
            </a:pPr>
            <a:endParaRPr lang="en-AU" sz="600" dirty="0" smtClean="0"/>
          </a:p>
          <a:p>
            <a:pPr>
              <a:defRPr/>
            </a:pPr>
            <a:r>
              <a:rPr lang="en-AU" dirty="0" smtClean="0"/>
              <a:t>Impacts most pronounced with MMI &amp; IMF </a:t>
            </a:r>
            <a:r>
              <a:rPr lang="en-AU" sz="2000" dirty="0" smtClean="0">
                <a:effectLst/>
              </a:rPr>
              <a:t>(see Grassian 2012; Metzner &amp; Fellner, 2010)</a:t>
            </a:r>
          </a:p>
          <a:p>
            <a:pPr>
              <a:defRPr/>
            </a:pPr>
            <a:endParaRPr lang="en-AU" sz="600" dirty="0" smtClean="0"/>
          </a:p>
          <a:p>
            <a:pPr>
              <a:defRPr/>
            </a:pPr>
            <a:r>
              <a:rPr lang="en-AU" dirty="0" smtClean="0"/>
              <a:t>Minimal mental health monitoring</a:t>
            </a:r>
          </a:p>
          <a:p>
            <a:pPr>
              <a:defRPr/>
            </a:pPr>
            <a:endParaRPr lang="en-AU" sz="600" dirty="0" smtClean="0"/>
          </a:p>
          <a:p>
            <a:pPr>
              <a:defRPr/>
            </a:pPr>
            <a:r>
              <a:rPr lang="en-AU" dirty="0" smtClean="0"/>
              <a:t>Limited intervention to forestall deterioration</a:t>
            </a:r>
            <a:endParaRPr lang="en-AU"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333375"/>
            <a:ext cx="8569325" cy="1206500"/>
          </a:xfrm>
        </p:spPr>
        <p:txBody>
          <a:bodyPr/>
          <a:lstStyle/>
          <a:p>
            <a:pPr eaLnBrk="1" hangingPunct="1">
              <a:defRPr/>
            </a:pPr>
            <a:r>
              <a:rPr lang="en-AU" sz="4000" b="1" cap="small" dirty="0" smtClean="0"/>
              <a:t>Service Overview (MFMHU)</a:t>
            </a:r>
            <a:endParaRPr lang="en-AU" sz="3600" cap="small" dirty="0"/>
          </a:p>
        </p:txBody>
      </p:sp>
      <p:sp>
        <p:nvSpPr>
          <p:cNvPr id="3" name="Content Placeholder 2"/>
          <p:cNvSpPr>
            <a:spLocks noGrp="1"/>
          </p:cNvSpPr>
          <p:nvPr>
            <p:ph idx="1"/>
          </p:nvPr>
        </p:nvSpPr>
        <p:spPr>
          <a:xfrm>
            <a:off x="323850" y="1484313"/>
            <a:ext cx="8423275" cy="4968875"/>
          </a:xfrm>
        </p:spPr>
        <p:txBody>
          <a:bodyPr/>
          <a:lstStyle/>
          <a:p>
            <a:pPr marL="265113" indent="-265113" eaLnBrk="1" hangingPunct="1">
              <a:defRPr/>
            </a:pPr>
            <a:r>
              <a:rPr lang="en-AU" sz="2800" dirty="0" smtClean="0"/>
              <a:t>Decentralised and mobile multi-disciplinary team</a:t>
            </a:r>
          </a:p>
          <a:p>
            <a:pPr marL="665163" lvl="1" indent="-265113" eaLnBrk="1" hangingPunct="1">
              <a:buClr>
                <a:schemeClr val="accent2">
                  <a:lumMod val="40000"/>
                  <a:lumOff val="60000"/>
                </a:schemeClr>
              </a:buClr>
              <a:defRPr/>
            </a:pPr>
            <a:r>
              <a:rPr lang="en-AU" sz="2200" dirty="0" smtClean="0">
                <a:effectLst/>
              </a:rPr>
              <a:t>Clinical Psychology, Occupational Therapy, Social Work, Psychiatric Nursing &amp; sessional Psychiatry</a:t>
            </a:r>
          </a:p>
          <a:p>
            <a:pPr marL="265113" indent="-265113" eaLnBrk="1" hangingPunct="1">
              <a:defRPr/>
            </a:pPr>
            <a:endParaRPr lang="en-AU" sz="600" dirty="0" smtClean="0"/>
          </a:p>
          <a:p>
            <a:pPr marL="265113" indent="-265113" eaLnBrk="1" hangingPunct="1">
              <a:defRPr/>
            </a:pPr>
            <a:r>
              <a:rPr lang="en-AU" sz="2800" dirty="0" smtClean="0"/>
              <a:t>Delivering assessment, intervention and clinical management services </a:t>
            </a:r>
            <a:r>
              <a:rPr lang="en-AU" sz="2200" dirty="0" smtClean="0"/>
              <a:t>(IMF, MMI, HPD, co-morbid ID/ABI)</a:t>
            </a:r>
          </a:p>
          <a:p>
            <a:pPr marL="265113" indent="-265113" eaLnBrk="1" hangingPunct="1">
              <a:defRPr/>
            </a:pPr>
            <a:endParaRPr lang="en-AU" sz="600" dirty="0" smtClean="0"/>
          </a:p>
          <a:p>
            <a:pPr marL="265113" indent="-265113" eaLnBrk="1" hangingPunct="1">
              <a:defRPr/>
            </a:pPr>
            <a:r>
              <a:rPr lang="en-AU" sz="2800" dirty="0" smtClean="0"/>
              <a:t>Utilises a transitional pathway approach to coordinate custodial service delivery</a:t>
            </a:r>
          </a:p>
          <a:p>
            <a:pPr marL="265113" indent="-265113" eaLnBrk="1" hangingPunct="1">
              <a:defRPr/>
            </a:pPr>
            <a:endParaRPr lang="en-AU" sz="600" dirty="0" smtClean="0"/>
          </a:p>
          <a:p>
            <a:pPr marL="265113" indent="-265113" eaLnBrk="1" hangingPunct="1">
              <a:defRPr/>
            </a:pPr>
            <a:r>
              <a:rPr lang="en-AU" sz="2800" dirty="0" smtClean="0"/>
              <a:t>Allows training/education, support and complex case consultation to stakeholders</a:t>
            </a:r>
            <a:endParaRPr lang="en-AU" sz="16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989138"/>
            <a:ext cx="1873250" cy="2016125"/>
          </a:xfrm>
        </p:spPr>
        <p:txBody>
          <a:bodyPr/>
          <a:lstStyle/>
          <a:p>
            <a:pPr>
              <a:lnSpc>
                <a:spcPct val="150000"/>
              </a:lnSpc>
              <a:defRPr/>
            </a:pPr>
            <a:r>
              <a:rPr lang="en-AU" sz="3200" b="1" dirty="0" smtClean="0">
                <a:latin typeface="Times New Roman" pitchFamily="18" charset="0"/>
                <a:cs typeface="Times New Roman" pitchFamily="18" charset="0"/>
              </a:rPr>
              <a:t>MFMHU </a:t>
            </a:r>
            <a:br>
              <a:rPr lang="en-AU" sz="3200" b="1" dirty="0" smtClean="0">
                <a:latin typeface="Times New Roman" pitchFamily="18" charset="0"/>
                <a:cs typeface="Times New Roman" pitchFamily="18" charset="0"/>
              </a:rPr>
            </a:br>
            <a:r>
              <a:rPr lang="en-AU" sz="3200" b="1" cap="small" dirty="0" smtClean="0">
                <a:latin typeface="Times New Roman" pitchFamily="18" charset="0"/>
                <a:cs typeface="Times New Roman" pitchFamily="18" charset="0"/>
              </a:rPr>
              <a:t>Service</a:t>
            </a:r>
            <a:br>
              <a:rPr lang="en-AU" sz="3200" b="1" cap="small" dirty="0" smtClean="0">
                <a:latin typeface="Times New Roman" pitchFamily="18" charset="0"/>
                <a:cs typeface="Times New Roman" pitchFamily="18" charset="0"/>
              </a:rPr>
            </a:br>
            <a:r>
              <a:rPr lang="en-AU" sz="3200" b="1" cap="small" dirty="0" smtClean="0">
                <a:latin typeface="Times New Roman" pitchFamily="18" charset="0"/>
                <a:cs typeface="Times New Roman" pitchFamily="18" charset="0"/>
              </a:rPr>
              <a:t>Model</a:t>
            </a:r>
            <a:endParaRPr lang="en-AU" sz="3200" b="1" cap="small" dirty="0">
              <a:latin typeface="Times New Roman" pitchFamily="18" charset="0"/>
              <a:cs typeface="Times New Roman" pitchFamily="18" charset="0"/>
            </a:endParaRPr>
          </a:p>
        </p:txBody>
      </p:sp>
      <p:pic>
        <p:nvPicPr>
          <p:cNvPr id="31747" name="Content Placeholder 3" descr="Service Map3.jpg"/>
          <p:cNvPicPr>
            <a:picLocks noGrp="1" noChangeAspect="1"/>
          </p:cNvPicPr>
          <p:nvPr>
            <p:ph idx="1"/>
          </p:nvPr>
        </p:nvPicPr>
        <p:blipFill>
          <a:blip r:embed="rId3" cstate="print"/>
          <a:srcRect/>
          <a:stretch>
            <a:fillRect/>
          </a:stretch>
        </p:blipFill>
        <p:spPr>
          <a:xfrm>
            <a:off x="2195513" y="44450"/>
            <a:ext cx="4752975" cy="6723063"/>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6013" y="277813"/>
            <a:ext cx="6911975" cy="1143000"/>
          </a:xfrm>
        </p:spPr>
        <p:txBody>
          <a:bodyPr/>
          <a:lstStyle/>
          <a:p>
            <a:pPr eaLnBrk="1" hangingPunct="1">
              <a:defRPr/>
            </a:pPr>
            <a:r>
              <a:rPr lang="en-AU" sz="4000" b="1" cap="small" dirty="0" smtClean="0"/>
              <a:t>System Benefits</a:t>
            </a:r>
            <a:endParaRPr lang="en-AU" sz="4000" b="1" cap="small" dirty="0"/>
          </a:p>
        </p:txBody>
      </p:sp>
      <p:sp>
        <p:nvSpPr>
          <p:cNvPr id="3" name="Content Placeholder 2"/>
          <p:cNvSpPr>
            <a:spLocks noGrp="1"/>
          </p:cNvSpPr>
          <p:nvPr>
            <p:ph idx="1"/>
          </p:nvPr>
        </p:nvSpPr>
        <p:spPr>
          <a:xfrm>
            <a:off x="611188" y="1412875"/>
            <a:ext cx="7920037" cy="5295900"/>
          </a:xfrm>
        </p:spPr>
        <p:txBody>
          <a:bodyPr/>
          <a:lstStyle/>
          <a:p>
            <a:pPr eaLnBrk="1" hangingPunct="1">
              <a:defRPr/>
            </a:pPr>
            <a:r>
              <a:rPr lang="en-AU" sz="2800" dirty="0" smtClean="0">
                <a:cs typeface="Times New Roman" pitchFamily="18" charset="0"/>
              </a:rPr>
              <a:t>Decentralised custodial mental healthcare</a:t>
            </a:r>
          </a:p>
          <a:p>
            <a:pPr eaLnBrk="1" hangingPunct="1">
              <a:defRPr/>
            </a:pPr>
            <a:r>
              <a:rPr lang="en-AU" sz="2800" dirty="0" smtClean="0">
                <a:cs typeface="Times New Roman" pitchFamily="18" charset="0"/>
              </a:rPr>
              <a:t>Increased clearance &amp; through-put rates</a:t>
            </a:r>
          </a:p>
          <a:p>
            <a:pPr eaLnBrk="1" hangingPunct="1">
              <a:defRPr/>
            </a:pPr>
            <a:r>
              <a:rPr lang="en-AU" sz="2800" dirty="0" smtClean="0">
                <a:cs typeface="Times New Roman" pitchFamily="18" charset="0"/>
              </a:rPr>
              <a:t>Reduced bounce-back &amp; bed blockage</a:t>
            </a:r>
          </a:p>
          <a:p>
            <a:pPr eaLnBrk="1" hangingPunct="1">
              <a:defRPr/>
            </a:pPr>
            <a:r>
              <a:rPr lang="en-AU" sz="2800" dirty="0" smtClean="0">
                <a:cs typeface="Times New Roman" pitchFamily="18" charset="0"/>
              </a:rPr>
              <a:t>Enhanced identification of mental health issues</a:t>
            </a:r>
          </a:p>
          <a:p>
            <a:pPr eaLnBrk="1" hangingPunct="1">
              <a:defRPr/>
            </a:pPr>
            <a:r>
              <a:rPr lang="en-AU" sz="2800" dirty="0" smtClean="0">
                <a:cs typeface="Times New Roman" pitchFamily="18" charset="0"/>
              </a:rPr>
              <a:t>State-wide diagnostic evaluations </a:t>
            </a:r>
          </a:p>
          <a:p>
            <a:pPr eaLnBrk="1" hangingPunct="1">
              <a:defRPr/>
            </a:pPr>
            <a:r>
              <a:rPr lang="en-AU" sz="2800" dirty="0" smtClean="0"/>
              <a:t>Training, education &amp; case consultation</a:t>
            </a:r>
          </a:p>
          <a:p>
            <a:pPr eaLnBrk="1" hangingPunct="1">
              <a:defRPr/>
            </a:pPr>
            <a:r>
              <a:rPr lang="en-AU" sz="2800" dirty="0" smtClean="0"/>
              <a:t>Management services for chronic SASH</a:t>
            </a:r>
          </a:p>
          <a:p>
            <a:pPr eaLnBrk="1" hangingPunct="1">
              <a:defRPr/>
            </a:pPr>
            <a:r>
              <a:rPr lang="en-AU" sz="2800" dirty="0" smtClean="0"/>
              <a:t>Step-down services for mental illness</a:t>
            </a:r>
          </a:p>
          <a:p>
            <a:pPr eaLnBrk="1" hangingPunct="1">
              <a:defRPr/>
            </a:pPr>
            <a:r>
              <a:rPr lang="en-AU" sz="2800" dirty="0" smtClean="0"/>
              <a:t>Coordinated transition planning services</a:t>
            </a:r>
          </a:p>
          <a:p>
            <a:pPr eaLnBrk="1" hangingPunct="1">
              <a:defRPr/>
            </a:pPr>
            <a:r>
              <a:rPr lang="en-AU" sz="2800" dirty="0" smtClean="0"/>
              <a:t>Addresses </a:t>
            </a:r>
            <a:r>
              <a:rPr lang="en-AU" sz="2800" i="1" dirty="0" smtClean="0"/>
              <a:t>Verdins</a:t>
            </a:r>
            <a:r>
              <a:rPr lang="en-AU" sz="2800" dirty="0" smtClean="0"/>
              <a:t> &amp; Community Equivalence  </a:t>
            </a:r>
          </a:p>
          <a:p>
            <a:pPr eaLnBrk="1" hangingPunct="1">
              <a:defRPr/>
            </a:pPr>
            <a:endParaRPr lang="en-AU" dirty="0" smtClean="0"/>
          </a:p>
          <a:p>
            <a:pPr eaLnBrk="1" hangingPunct="1">
              <a:defRPr/>
            </a:pPr>
            <a:endParaRPr lang="en-AU" sz="2400" dirty="0" smtClean="0">
              <a:cs typeface="Times New Roman" pitchFamily="18" charset="0"/>
            </a:endParaRPr>
          </a:p>
          <a:p>
            <a:pPr eaLnBrk="1" hangingPunct="1">
              <a:buFont typeface="Wingdings" pitchFamily="2" charset="2"/>
              <a:buNone/>
              <a:defRPr/>
            </a:pPr>
            <a:endParaRPr lang="en-AU" sz="1400" dirty="0" smtClean="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AU" sz="4000" b="1" cap="small" dirty="0" smtClean="0">
                <a:effectLst>
                  <a:outerShdw blurRad="38100" dist="38100" dir="2700000" algn="tl">
                    <a:srgbClr val="000000">
                      <a:alpha val="43137"/>
                    </a:srgbClr>
                  </a:outerShdw>
                </a:effectLst>
              </a:rPr>
              <a:t>Background Context</a:t>
            </a:r>
            <a:endParaRPr lang="en-AU" sz="4000" cap="small" dirty="0"/>
          </a:p>
        </p:txBody>
      </p:sp>
      <p:sp>
        <p:nvSpPr>
          <p:cNvPr id="3" name="Content Placeholder 2"/>
          <p:cNvSpPr>
            <a:spLocks noGrp="1"/>
          </p:cNvSpPr>
          <p:nvPr>
            <p:ph idx="1"/>
          </p:nvPr>
        </p:nvSpPr>
        <p:spPr>
          <a:xfrm>
            <a:off x="539750" y="1412875"/>
            <a:ext cx="8135938" cy="4895850"/>
          </a:xfrm>
        </p:spPr>
        <p:txBody>
          <a:bodyPr/>
          <a:lstStyle/>
          <a:p>
            <a:pPr marL="0" indent="-265113" eaLnBrk="1" hangingPunct="1">
              <a:buFont typeface="Wingdings" pitchFamily="2" charset="2"/>
              <a:buNone/>
              <a:defRPr/>
            </a:pPr>
            <a:r>
              <a:rPr lang="en-US" kern="1200" dirty="0" smtClean="0"/>
              <a:t>Justice Health’s request to extend custodial mental healthcare services in the Victorian adult male prison system</a:t>
            </a:r>
          </a:p>
          <a:p>
            <a:pPr marL="265113" indent="-265113" eaLnBrk="1" hangingPunct="1">
              <a:defRPr/>
            </a:pPr>
            <a:endParaRPr lang="en-US" sz="1400" kern="1200" dirty="0" smtClean="0">
              <a:latin typeface="Times New Roman" pitchFamily="18" charset="0"/>
              <a:cs typeface="Times New Roman" pitchFamily="18" charset="0"/>
            </a:endParaRPr>
          </a:p>
          <a:p>
            <a:pPr marL="265113" indent="-265113" eaLnBrk="1" hangingPunct="1">
              <a:defRPr/>
            </a:pPr>
            <a:r>
              <a:rPr lang="en-US" sz="3000" kern="1200" dirty="0" smtClean="0">
                <a:effectLst>
                  <a:outerShdw blurRad="38100" dist="38100" dir="2700000" algn="tl">
                    <a:srgbClr val="000000">
                      <a:alpha val="43137"/>
                    </a:srgbClr>
                  </a:outerShdw>
                </a:effectLst>
              </a:rPr>
              <a:t>Pressure on existing custodial services</a:t>
            </a:r>
          </a:p>
          <a:p>
            <a:pPr marL="265113" indent="-265113" eaLnBrk="1" hangingPunct="1">
              <a:defRPr/>
            </a:pPr>
            <a:r>
              <a:rPr lang="en-US" sz="3000" kern="1200" dirty="0" smtClean="0">
                <a:effectLst>
                  <a:outerShdw blurRad="38100" dist="38100" dir="2700000" algn="tl">
                    <a:srgbClr val="000000">
                      <a:alpha val="43137"/>
                    </a:srgbClr>
                  </a:outerShdw>
                </a:effectLst>
              </a:rPr>
              <a:t>Changes to the sentencing landscape</a:t>
            </a:r>
          </a:p>
          <a:p>
            <a:pPr marL="265113" indent="-265113" eaLnBrk="1" hangingPunct="1">
              <a:defRPr/>
            </a:pPr>
            <a:r>
              <a:rPr lang="en-US" sz="3000" kern="1200" dirty="0" smtClean="0">
                <a:effectLst>
                  <a:outerShdw blurRad="38100" dist="38100" dir="2700000" algn="tl">
                    <a:srgbClr val="000000">
                      <a:alpha val="43137"/>
                    </a:srgbClr>
                  </a:outerShdw>
                </a:effectLst>
              </a:rPr>
              <a:t>Re-branding of CV’s Clinical Services to </a:t>
            </a:r>
            <a:r>
              <a:rPr lang="en-US" sz="3000" kern="1200" dirty="0" err="1" smtClean="0">
                <a:effectLst>
                  <a:outerShdw blurRad="38100" dist="38100" dir="2700000" algn="tl">
                    <a:srgbClr val="000000">
                      <a:alpha val="43137"/>
                    </a:srgbClr>
                  </a:outerShdw>
                </a:effectLst>
              </a:rPr>
              <a:t>OBP</a:t>
            </a:r>
            <a:endParaRPr lang="en-US" sz="3000" kern="1200" dirty="0" smtClean="0">
              <a:effectLst>
                <a:outerShdw blurRad="38100" dist="38100" dir="2700000" algn="tl">
                  <a:srgbClr val="000000">
                    <a:alpha val="43137"/>
                  </a:srgbClr>
                </a:outerShdw>
              </a:effectLst>
            </a:endParaRPr>
          </a:p>
          <a:p>
            <a:pPr marL="265113" indent="-265113" eaLnBrk="1" hangingPunct="1">
              <a:defRPr/>
            </a:pPr>
            <a:r>
              <a:rPr lang="en-US" sz="3000" kern="1200" dirty="0" smtClean="0">
                <a:effectLst>
                  <a:outerShdw blurRad="38100" dist="38100" dir="2700000" algn="tl">
                    <a:srgbClr val="000000">
                      <a:alpha val="43137"/>
                    </a:srgbClr>
                  </a:outerShdw>
                </a:effectLst>
              </a:rPr>
              <a:t>Increase in Victoria’s prisoner population</a:t>
            </a:r>
          </a:p>
          <a:p>
            <a:pPr marL="265113" indent="-265113" eaLnBrk="1" hangingPunct="1">
              <a:defRPr/>
            </a:pPr>
            <a:r>
              <a:rPr lang="en-US" sz="3000" kern="1200" dirty="0" smtClean="0">
                <a:effectLst>
                  <a:outerShdw blurRad="38100" dist="38100" dir="2700000" algn="tl">
                    <a:srgbClr val="000000">
                      <a:alpha val="43137"/>
                    </a:srgbClr>
                  </a:outerShdw>
                </a:effectLst>
              </a:rPr>
              <a:t>Planned further expansion of prison capacity</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AU" sz="4000" b="1" cap="small" dirty="0" smtClean="0"/>
              <a:t>Service Benefits</a:t>
            </a:r>
            <a:endParaRPr lang="en-AU" sz="4000" b="1" cap="small" dirty="0"/>
          </a:p>
        </p:txBody>
      </p:sp>
      <p:sp>
        <p:nvSpPr>
          <p:cNvPr id="3" name="Content Placeholder 2"/>
          <p:cNvSpPr>
            <a:spLocks noGrp="1"/>
          </p:cNvSpPr>
          <p:nvPr>
            <p:ph idx="1"/>
          </p:nvPr>
        </p:nvSpPr>
        <p:spPr>
          <a:xfrm>
            <a:off x="539750" y="1484313"/>
            <a:ext cx="8064500" cy="5184775"/>
          </a:xfrm>
        </p:spPr>
        <p:txBody>
          <a:bodyPr/>
          <a:lstStyle/>
          <a:p>
            <a:pPr eaLnBrk="1" hangingPunct="1">
              <a:defRPr/>
            </a:pPr>
            <a:r>
              <a:rPr lang="en-AU" sz="2800" dirty="0" smtClean="0">
                <a:cs typeface="Times New Roman" pitchFamily="18" charset="0"/>
              </a:rPr>
              <a:t>Enhanced identification, assessment &amp; specific intervention for HPD &amp; IMF</a:t>
            </a:r>
          </a:p>
          <a:p>
            <a:pPr eaLnBrk="1" hangingPunct="1">
              <a:defRPr/>
            </a:pPr>
            <a:r>
              <a:rPr lang="en-AU" sz="2800" dirty="0" smtClean="0">
                <a:cs typeface="Times New Roman" pitchFamily="18" charset="0"/>
              </a:rPr>
              <a:t>Non-pharmacological intervention for MMI</a:t>
            </a:r>
          </a:p>
          <a:p>
            <a:pPr eaLnBrk="1" hangingPunct="1">
              <a:defRPr/>
            </a:pPr>
            <a:r>
              <a:rPr lang="en-AU" sz="2800" dirty="0" smtClean="0">
                <a:cs typeface="Times New Roman" pitchFamily="18" charset="0"/>
              </a:rPr>
              <a:t>Intervention for SASH &amp; solitary confinement</a:t>
            </a:r>
          </a:p>
          <a:p>
            <a:pPr eaLnBrk="1" hangingPunct="1">
              <a:defRPr/>
            </a:pPr>
            <a:r>
              <a:rPr lang="en-AU" sz="2800" dirty="0" smtClean="0">
                <a:cs typeface="Times New Roman" pitchFamily="18" charset="0"/>
              </a:rPr>
              <a:t>Continuity in mental healthcare pathways </a:t>
            </a:r>
          </a:p>
          <a:p>
            <a:pPr eaLnBrk="1" hangingPunct="1">
              <a:defRPr/>
            </a:pPr>
            <a:r>
              <a:rPr lang="en-AU" sz="2800" dirty="0" smtClean="0">
                <a:cs typeface="Times New Roman" pitchFamily="18" charset="0"/>
              </a:rPr>
              <a:t>Supports participation in ORP </a:t>
            </a:r>
          </a:p>
          <a:p>
            <a:pPr eaLnBrk="1" hangingPunct="1">
              <a:defRPr/>
            </a:pPr>
            <a:r>
              <a:rPr lang="en-AU" sz="2800" dirty="0" smtClean="0">
                <a:cs typeface="Times New Roman" pitchFamily="18" charset="0"/>
              </a:rPr>
              <a:t>Time-limited transitional intervention</a:t>
            </a:r>
          </a:p>
          <a:p>
            <a:pPr eaLnBrk="1" hangingPunct="1">
              <a:defRPr/>
            </a:pPr>
            <a:r>
              <a:rPr lang="en-AU" sz="2800" dirty="0" smtClean="0"/>
              <a:t>Mental health ‘stock takes’ for those in LMT</a:t>
            </a:r>
            <a:endParaRPr lang="en-AU" sz="2800" dirty="0" smtClean="0">
              <a:cs typeface="Times New Roman" pitchFamily="18" charset="0"/>
            </a:endParaRPr>
          </a:p>
          <a:p>
            <a:pPr eaLnBrk="1" hangingPunct="1">
              <a:defRPr/>
            </a:pPr>
            <a:r>
              <a:rPr lang="en-AU" sz="2800" dirty="0" smtClean="0">
                <a:cs typeface="Times New Roman" pitchFamily="18" charset="0"/>
              </a:rPr>
              <a:t>Interventions for ‘challenging behaviour’</a:t>
            </a:r>
          </a:p>
          <a:p>
            <a:pPr eaLnBrk="1" hangingPunct="1">
              <a:defRPr/>
            </a:pPr>
            <a:r>
              <a:rPr lang="en-AU" sz="2800" dirty="0" smtClean="0">
                <a:cs typeface="Times New Roman" pitchFamily="18" charset="0"/>
              </a:rPr>
              <a:t>Training/education on managing complex cases </a:t>
            </a:r>
            <a:endParaRPr lang="en-AU" dirty="0" smtClean="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888"/>
            <a:ext cx="8229600" cy="1143000"/>
          </a:xfrm>
        </p:spPr>
        <p:txBody>
          <a:bodyPr/>
          <a:lstStyle/>
          <a:p>
            <a:pPr>
              <a:defRPr/>
            </a:pPr>
            <a:r>
              <a:rPr lang="en-AU" b="1" dirty="0" smtClean="0"/>
              <a:t>References</a:t>
            </a:r>
            <a:endParaRPr lang="en-AU" b="1" dirty="0"/>
          </a:p>
        </p:txBody>
      </p:sp>
      <p:sp>
        <p:nvSpPr>
          <p:cNvPr id="3" name="Content Placeholder 2"/>
          <p:cNvSpPr>
            <a:spLocks noGrp="1"/>
          </p:cNvSpPr>
          <p:nvPr>
            <p:ph idx="1"/>
          </p:nvPr>
        </p:nvSpPr>
        <p:spPr>
          <a:xfrm>
            <a:off x="323850" y="1152525"/>
            <a:ext cx="8569325" cy="6021388"/>
          </a:xfrm>
        </p:spPr>
        <p:txBody>
          <a:bodyPr/>
          <a:lstStyle/>
          <a:p>
            <a:pPr marL="265113" indent="-265113">
              <a:buFont typeface="Wingdings" pitchFamily="2" charset="2"/>
              <a:buNone/>
              <a:defRPr/>
            </a:pPr>
            <a:r>
              <a:rPr lang="en-AU" sz="1300" dirty="0" smtClean="0">
                <a:effectLst/>
                <a:latin typeface="Times New Roman" pitchFamily="18" charset="0"/>
                <a:cs typeface="Times New Roman" pitchFamily="18" charset="0"/>
              </a:rPr>
              <a:t>Butcher, S (2014). Judge attacks solitary confinement for young people in prison. </a:t>
            </a:r>
            <a:r>
              <a:rPr lang="en-AU" sz="1300" i="1" dirty="0" smtClean="0">
                <a:effectLst/>
                <a:latin typeface="Times New Roman" pitchFamily="18" charset="0"/>
                <a:cs typeface="Times New Roman" pitchFamily="18" charset="0"/>
              </a:rPr>
              <a:t>The Age</a:t>
            </a:r>
            <a:r>
              <a:rPr lang="en-AU" sz="1300" dirty="0" smtClean="0">
                <a:effectLst/>
                <a:latin typeface="Times New Roman" pitchFamily="18" charset="0"/>
                <a:cs typeface="Times New Roman" pitchFamily="18" charset="0"/>
              </a:rPr>
              <a:t>, 17 February 2014. </a:t>
            </a:r>
          </a:p>
          <a:p>
            <a:pPr marL="265113" indent="-265113">
              <a:buFont typeface="Wingdings" pitchFamily="2" charset="2"/>
              <a:buNone/>
              <a:defRPr/>
            </a:pPr>
            <a:r>
              <a:rPr lang="en-AU" sz="1300" dirty="0" smtClean="0">
                <a:effectLst/>
                <a:latin typeface="Times New Roman" pitchFamily="18" charset="0"/>
                <a:cs typeface="Times New Roman" pitchFamily="18" charset="0"/>
              </a:rPr>
              <a:t>Cook, H. (2013).  Napthine Government calls for end to restraint and seclusion of mentally ill patients. </a:t>
            </a:r>
            <a:r>
              <a:rPr lang="en-AU" sz="1300" i="1" dirty="0" smtClean="0">
                <a:effectLst/>
                <a:latin typeface="Times New Roman" pitchFamily="18" charset="0"/>
                <a:cs typeface="Times New Roman" pitchFamily="18" charset="0"/>
              </a:rPr>
              <a:t>The Age</a:t>
            </a:r>
            <a:r>
              <a:rPr lang="en-AU" sz="1300" dirty="0" smtClean="0">
                <a:effectLst/>
                <a:latin typeface="Times New Roman" pitchFamily="18" charset="0"/>
                <a:cs typeface="Times New Roman" pitchFamily="18" charset="0"/>
              </a:rPr>
              <a:t>, 20.12.2013. </a:t>
            </a:r>
          </a:p>
          <a:p>
            <a:pPr marL="265113" indent="-265113">
              <a:buFont typeface="Wingdings" pitchFamily="2" charset="2"/>
              <a:buNone/>
              <a:defRPr/>
            </a:pPr>
            <a:r>
              <a:rPr lang="en-AU" sz="1300" dirty="0" smtClean="0">
                <a:effectLst/>
                <a:latin typeface="Times New Roman" pitchFamily="18" charset="0"/>
                <a:cs typeface="Times New Roman" pitchFamily="18" charset="0"/>
              </a:rPr>
              <a:t>Coroner White (2014). Inquest Finding - 111410 Adam Sasha Omerovic (January 2014).</a:t>
            </a:r>
          </a:p>
          <a:p>
            <a:pPr marL="265113" indent="-265113">
              <a:buFont typeface="Wingdings" pitchFamily="2" charset="2"/>
              <a:buNone/>
              <a:defRPr/>
            </a:pPr>
            <a:r>
              <a:rPr lang="en-AU" sz="1300" dirty="0" smtClean="0">
                <a:effectLst/>
                <a:latin typeface="Times New Roman" pitchFamily="18" charset="0"/>
                <a:cs typeface="Times New Roman" pitchFamily="18" charset="0"/>
              </a:rPr>
              <a:t>Gee, D. G. (2014). Psychopathology in Solitary Confinement: The Burden and Effect of Imprisonment on Impaired Mental Functioning (work in progress). </a:t>
            </a:r>
          </a:p>
          <a:p>
            <a:pPr marL="265113" indent="-265113">
              <a:buFont typeface="Wingdings" pitchFamily="2" charset="2"/>
              <a:buNone/>
              <a:defRPr/>
            </a:pPr>
            <a:r>
              <a:rPr lang="en-AU" sz="1300" dirty="0" smtClean="0">
                <a:effectLst/>
                <a:latin typeface="Times New Roman" pitchFamily="18" charset="0"/>
                <a:cs typeface="Times New Roman" pitchFamily="18" charset="0"/>
              </a:rPr>
              <a:t>Gee, D. G. &amp; Ogloff, J. R. P. (2014). Sentencing Offenders with Impaired Mental Functioning:  </a:t>
            </a:r>
            <a:r>
              <a:rPr lang="en-AU" sz="1300" i="1" dirty="0" smtClean="0">
                <a:effectLst/>
                <a:latin typeface="Times New Roman" pitchFamily="18" charset="0"/>
                <a:cs typeface="Times New Roman" pitchFamily="18" charset="0"/>
              </a:rPr>
              <a:t>R v Verdins, Buckley and Vo</a:t>
            </a:r>
            <a:r>
              <a:rPr lang="en-AU" sz="1300" dirty="0" smtClean="0">
                <a:effectLst/>
                <a:latin typeface="Times New Roman" pitchFamily="18" charset="0"/>
                <a:cs typeface="Times New Roman" pitchFamily="18" charset="0"/>
              </a:rPr>
              <a:t> [2007] at the Clinical Coalface. </a:t>
            </a:r>
            <a:r>
              <a:rPr lang="en-AU" sz="1300" i="1" dirty="0" smtClean="0">
                <a:effectLst/>
                <a:latin typeface="Times New Roman" pitchFamily="18" charset="0"/>
                <a:cs typeface="Times New Roman" pitchFamily="18" charset="0"/>
              </a:rPr>
              <a:t>Psychiatry, Psychology and Law, 21</a:t>
            </a:r>
            <a:r>
              <a:rPr lang="en-AU" sz="1300" dirty="0" smtClean="0">
                <a:effectLst/>
                <a:latin typeface="Times New Roman" pitchFamily="18" charset="0"/>
                <a:cs typeface="Times New Roman" pitchFamily="18" charset="0"/>
              </a:rPr>
              <a:t> (1) 46-66.</a:t>
            </a:r>
          </a:p>
          <a:p>
            <a:pPr marL="265113" indent="-265113">
              <a:buFont typeface="Wingdings" pitchFamily="2" charset="2"/>
              <a:buNone/>
              <a:defRPr/>
            </a:pPr>
            <a:r>
              <a:rPr lang="en-AU" sz="1300" dirty="0" smtClean="0">
                <a:effectLst/>
                <a:latin typeface="Times New Roman" pitchFamily="18" charset="0"/>
                <a:cs typeface="Times New Roman" pitchFamily="18" charset="0"/>
              </a:rPr>
              <a:t>Grassian, S. (2006).  Psychiatric effects of solitary confinement. </a:t>
            </a:r>
            <a:r>
              <a:rPr lang="en-AU" sz="1300" i="1" dirty="0" smtClean="0">
                <a:effectLst/>
                <a:latin typeface="Times New Roman" pitchFamily="18" charset="0"/>
                <a:cs typeface="Times New Roman" pitchFamily="18" charset="0"/>
              </a:rPr>
              <a:t>Washing University Journal of Law and Policy, 22 </a:t>
            </a:r>
            <a:r>
              <a:rPr lang="en-AU" sz="1300" dirty="0" smtClean="0">
                <a:effectLst/>
                <a:latin typeface="Times New Roman" pitchFamily="18" charset="0"/>
                <a:cs typeface="Times New Roman" pitchFamily="18" charset="0"/>
              </a:rPr>
              <a:t>325-382.</a:t>
            </a:r>
          </a:p>
          <a:p>
            <a:pPr marL="265113" indent="-265113">
              <a:buFont typeface="Wingdings" pitchFamily="2" charset="2"/>
              <a:buNone/>
              <a:defRPr/>
            </a:pPr>
            <a:r>
              <a:rPr lang="en-AU" sz="1300" dirty="0" smtClean="0">
                <a:effectLst/>
                <a:latin typeface="Times New Roman" pitchFamily="18" charset="0"/>
                <a:cs typeface="Times New Roman" pitchFamily="18" charset="0"/>
              </a:rPr>
              <a:t>Human Rights Defense Center (2012).  Reassessing solitary confinement: The Human Rights, fiscal and public safety consequences.  Presented before United States Senate Committee on the Judiciary, on June 19, 2012.</a:t>
            </a:r>
          </a:p>
          <a:p>
            <a:pPr marL="265113" indent="-265113">
              <a:buFont typeface="Wingdings" pitchFamily="2" charset="2"/>
              <a:buNone/>
              <a:defRPr/>
            </a:pPr>
            <a:r>
              <a:rPr lang="en-AU" sz="1300" dirty="0" smtClean="0">
                <a:effectLst/>
                <a:latin typeface="Times New Roman" pitchFamily="18" charset="0"/>
                <a:cs typeface="Times New Roman" pitchFamily="18" charset="0"/>
              </a:rPr>
              <a:t>Metzner,J. &amp; Fellner, J. (2010).  Solitary confinement and mental illness in U.S. prisons: A challenge for medical ethics.  </a:t>
            </a:r>
            <a:r>
              <a:rPr lang="en-AU" sz="1300" i="1" dirty="0" smtClean="0">
                <a:effectLst/>
                <a:latin typeface="Times New Roman" pitchFamily="18" charset="0"/>
                <a:cs typeface="Times New Roman" pitchFamily="18" charset="0"/>
              </a:rPr>
              <a:t>The Journal of the American Academy of Psychiatry and Law, 38</a:t>
            </a:r>
            <a:r>
              <a:rPr lang="en-AU" sz="1300" u="sng" dirty="0" smtClean="0">
                <a:effectLst/>
                <a:latin typeface="Times New Roman" pitchFamily="18" charset="0"/>
                <a:cs typeface="Times New Roman" pitchFamily="18" charset="0"/>
              </a:rPr>
              <a:t> </a:t>
            </a:r>
            <a:r>
              <a:rPr lang="en-AU" sz="1300" dirty="0" smtClean="0">
                <a:effectLst/>
                <a:latin typeface="Times New Roman" pitchFamily="18" charset="0"/>
                <a:cs typeface="Times New Roman" pitchFamily="18" charset="0"/>
              </a:rPr>
              <a:t>104-108; </a:t>
            </a:r>
          </a:p>
          <a:p>
            <a:pPr marL="265113" indent="-265113">
              <a:buFont typeface="Wingdings" pitchFamily="2" charset="2"/>
              <a:buNone/>
              <a:defRPr/>
            </a:pPr>
            <a:r>
              <a:rPr lang="en-AU" sz="1300" dirty="0" smtClean="0">
                <a:effectLst/>
                <a:latin typeface="Times New Roman" pitchFamily="18" charset="0"/>
                <a:cs typeface="Times New Roman" pitchFamily="18" charset="0"/>
              </a:rPr>
              <a:t>Ogloff, J. R. P.  (2014). Personal communication.</a:t>
            </a:r>
          </a:p>
          <a:p>
            <a:pPr marL="265113" indent="-265113">
              <a:buFont typeface="Wingdings" pitchFamily="2" charset="2"/>
              <a:buNone/>
              <a:defRPr/>
            </a:pPr>
            <a:r>
              <a:rPr lang="en-AU" sz="1300" dirty="0" smtClean="0">
                <a:effectLst/>
                <a:latin typeface="Times New Roman" pitchFamily="18" charset="0"/>
                <a:cs typeface="Times New Roman" pitchFamily="18" charset="0"/>
              </a:rPr>
              <a:t>Rushworth, N (2011). Policy Paper: </a:t>
            </a:r>
            <a:r>
              <a:rPr lang="en-AU" sz="1300" i="1" dirty="0" smtClean="0">
                <a:effectLst/>
                <a:latin typeface="Times New Roman" pitchFamily="18" charset="0"/>
                <a:cs typeface="Times New Roman" pitchFamily="18" charset="0"/>
              </a:rPr>
              <a:t>Out of Sight, Out of Mind: People with an Acquired Brain Injury and the Criminal Justice System</a:t>
            </a:r>
            <a:r>
              <a:rPr lang="en-AU" sz="1300" dirty="0" smtClean="0">
                <a:effectLst/>
                <a:latin typeface="Times New Roman" pitchFamily="18" charset="0"/>
                <a:cs typeface="Times New Roman" pitchFamily="18" charset="0"/>
              </a:rPr>
              <a:t>. For the Australian Government Department of Families, Housing,  Community Services &amp; Indigenous Affairs.</a:t>
            </a:r>
          </a:p>
          <a:p>
            <a:pPr marL="265113" indent="-265113">
              <a:buFont typeface="Wingdings" pitchFamily="2" charset="2"/>
              <a:buNone/>
              <a:defRPr/>
            </a:pPr>
            <a:r>
              <a:rPr lang="en-AU" sz="1300" dirty="0" smtClean="0">
                <a:effectLst/>
                <a:latin typeface="Times New Roman" pitchFamily="18" charset="0"/>
                <a:cs typeface="Times New Roman" pitchFamily="18" charset="0"/>
              </a:rPr>
              <a:t>Schilders, N. &amp; Ogloff, J. R. P. (unpublished).</a:t>
            </a:r>
          </a:p>
          <a:p>
            <a:pPr marL="265113" indent="-265113">
              <a:buFont typeface="Wingdings" pitchFamily="2" charset="2"/>
              <a:buNone/>
              <a:defRPr/>
            </a:pPr>
            <a:r>
              <a:rPr lang="en-AU" sz="1300" dirty="0" smtClean="0">
                <a:effectLst/>
                <a:latin typeface="Times New Roman" pitchFamily="18" charset="0"/>
                <a:cs typeface="Times New Roman" pitchFamily="18" charset="0"/>
              </a:rPr>
              <a:t>Shalev, S. (2008). </a:t>
            </a:r>
            <a:r>
              <a:rPr lang="en-AU" sz="1300" i="1" dirty="0" smtClean="0">
                <a:effectLst/>
                <a:latin typeface="Times New Roman" pitchFamily="18" charset="0"/>
                <a:cs typeface="Times New Roman" pitchFamily="18" charset="0"/>
              </a:rPr>
              <a:t>A Sourcebook on Solitary Confinement</a:t>
            </a:r>
            <a:r>
              <a:rPr lang="en-AU" sz="1300" dirty="0" smtClean="0">
                <a:effectLst/>
                <a:latin typeface="Times New Roman" pitchFamily="18" charset="0"/>
                <a:cs typeface="Times New Roman" pitchFamily="18" charset="0"/>
              </a:rPr>
              <a:t>. London: Mannheim Centre for Criminology, School of Economics </a:t>
            </a:r>
          </a:p>
          <a:p>
            <a:pPr marL="265113" indent="-265113">
              <a:buFont typeface="Wingdings" pitchFamily="2" charset="2"/>
              <a:buNone/>
              <a:defRPr/>
            </a:pPr>
            <a:r>
              <a:rPr lang="en-AU" sz="1300" i="1" dirty="0" smtClean="0">
                <a:effectLst/>
                <a:latin typeface="Times New Roman" pitchFamily="18" charset="0"/>
                <a:cs typeface="Times New Roman" pitchFamily="18" charset="0"/>
              </a:rPr>
              <a:t>R v Verdins, Buckley and Vo </a:t>
            </a:r>
            <a:r>
              <a:rPr lang="en-AU" sz="1300" dirty="0" smtClean="0">
                <a:effectLst/>
                <a:latin typeface="Times New Roman" pitchFamily="18" charset="0"/>
                <a:cs typeface="Times New Roman" pitchFamily="18" charset="0"/>
              </a:rPr>
              <a:t>[2007] VSCA 102; (2007) 169 A Crim R 581.</a:t>
            </a:r>
          </a:p>
          <a:p>
            <a:pPr marL="265113" indent="-265113">
              <a:buFont typeface="Wingdings" pitchFamily="2" charset="2"/>
              <a:buNone/>
              <a:defRPr/>
            </a:pPr>
            <a:r>
              <a:rPr lang="en-US" sz="1300" kern="1200" dirty="0" smtClean="0">
                <a:effectLst/>
                <a:latin typeface="Times New Roman" pitchFamily="18" charset="0"/>
                <a:cs typeface="Times New Roman" pitchFamily="18" charset="0"/>
              </a:rPr>
              <a:t>Victorian Ombudsman (2014) .  Media Statement: Investigation into the provision of rehabilitation programs and transitional services for offenders  (14 July, 2014). </a:t>
            </a:r>
          </a:p>
          <a:p>
            <a:pPr marL="265113" indent="-265113">
              <a:buFont typeface="Wingdings" pitchFamily="2" charset="2"/>
              <a:buNone/>
              <a:defRPr/>
            </a:pPr>
            <a:r>
              <a:rPr lang="en-US" sz="1300" kern="1200" dirty="0" smtClean="0">
                <a:effectLst/>
                <a:latin typeface="Times New Roman" pitchFamily="18" charset="0"/>
                <a:cs typeface="Times New Roman" pitchFamily="18" charset="0"/>
              </a:rPr>
              <a:t>Victorian Ombudsman (2014) . </a:t>
            </a:r>
            <a:r>
              <a:rPr lang="en-US" sz="1300" i="1" kern="1200" dirty="0" smtClean="0">
                <a:effectLst/>
                <a:latin typeface="Times New Roman" pitchFamily="18" charset="0"/>
                <a:cs typeface="Times New Roman" pitchFamily="18" charset="0"/>
              </a:rPr>
              <a:t>Investigation into deaths and harm in custody</a:t>
            </a:r>
            <a:r>
              <a:rPr lang="en-US" sz="1300" kern="1200" dirty="0" smtClean="0">
                <a:effectLst/>
                <a:latin typeface="Times New Roman" pitchFamily="18" charset="0"/>
                <a:cs typeface="Times New Roman" pitchFamily="18" charset="0"/>
              </a:rPr>
              <a:t> (March 2014).</a:t>
            </a:r>
          </a:p>
          <a:p>
            <a:pPr marL="265113" indent="-265113">
              <a:buFont typeface="Wingdings" pitchFamily="2" charset="2"/>
              <a:buNone/>
              <a:defRPr/>
            </a:pPr>
            <a:r>
              <a:rPr lang="en-US" sz="1300" kern="1200" dirty="0" smtClean="0">
                <a:effectLst/>
                <a:latin typeface="Times New Roman" pitchFamily="18" charset="0"/>
                <a:cs typeface="Times New Roman" pitchFamily="18" charset="0"/>
              </a:rPr>
              <a:t>Victorian Ombudsman (2012)</a:t>
            </a:r>
            <a:r>
              <a:rPr lang="en-AU" sz="1300" dirty="0" smtClean="0">
                <a:effectLst/>
                <a:latin typeface="Times New Roman" pitchFamily="18" charset="0"/>
                <a:cs typeface="Times New Roman" pitchFamily="18" charset="0"/>
              </a:rPr>
              <a:t> </a:t>
            </a:r>
            <a:r>
              <a:rPr lang="en-AU" sz="1300" i="1" dirty="0" smtClean="0">
                <a:effectLst/>
                <a:latin typeface="Times New Roman" pitchFamily="18" charset="0"/>
                <a:cs typeface="Times New Roman" pitchFamily="18" charset="0"/>
              </a:rPr>
              <a:t>The death of Mr Carl Williams at HM Barwon Prison – Investigation into Corrections Victoria</a:t>
            </a:r>
            <a:r>
              <a:rPr lang="en-AU" sz="1300" dirty="0" smtClean="0">
                <a:effectLst/>
                <a:latin typeface="Times New Roman" pitchFamily="18" charset="0"/>
                <a:cs typeface="Times New Roman" pitchFamily="18" charset="0"/>
              </a:rPr>
              <a:t> (April 2012).</a:t>
            </a:r>
            <a:endParaRPr lang="en-US" sz="1300" kern="1200" dirty="0" smtClean="0">
              <a:effectLst/>
              <a:latin typeface="Times New Roman" pitchFamily="18" charset="0"/>
              <a:cs typeface="Times New Roman" pitchFamily="18" charset="0"/>
            </a:endParaRPr>
          </a:p>
          <a:p>
            <a:pPr marL="265113" indent="-265113">
              <a:buFont typeface="Wingdings" pitchFamily="2" charset="2"/>
              <a:buNone/>
              <a:defRPr/>
            </a:pPr>
            <a:r>
              <a:rPr lang="en-AU" sz="1300" dirty="0" smtClean="0">
                <a:effectLst/>
                <a:latin typeface="Times New Roman" pitchFamily="18" charset="0"/>
                <a:cs typeface="Times New Roman" pitchFamily="18" charset="0"/>
              </a:rPr>
              <a:t>Victorian Ombudsman (2011). </a:t>
            </a:r>
            <a:r>
              <a:rPr lang="en-AU" sz="1300" i="1" dirty="0" smtClean="0">
                <a:effectLst/>
                <a:latin typeface="Times New Roman" pitchFamily="18" charset="0"/>
                <a:cs typeface="Times New Roman" pitchFamily="18" charset="0"/>
              </a:rPr>
              <a:t>Investigation into prisoner access to health care</a:t>
            </a:r>
            <a:r>
              <a:rPr lang="en-AU" sz="1300" dirty="0" smtClean="0">
                <a:effectLst/>
                <a:latin typeface="Times New Roman" pitchFamily="18" charset="0"/>
                <a:cs typeface="Times New Roman" pitchFamily="18" charset="0"/>
              </a:rPr>
              <a:t> (August 2011).</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Contact Details</a:t>
            </a:r>
            <a:endParaRPr lang="en-AU" sz="4000" b="1" cap="small" dirty="0"/>
          </a:p>
        </p:txBody>
      </p:sp>
      <p:sp>
        <p:nvSpPr>
          <p:cNvPr id="3" name="Content Placeholder 2"/>
          <p:cNvSpPr>
            <a:spLocks noGrp="1"/>
          </p:cNvSpPr>
          <p:nvPr>
            <p:ph idx="1"/>
          </p:nvPr>
        </p:nvSpPr>
        <p:spPr/>
        <p:txBody>
          <a:bodyPr/>
          <a:lstStyle/>
          <a:p>
            <a:pPr>
              <a:buFont typeface="Wingdings" pitchFamily="2" charset="2"/>
              <a:buNone/>
              <a:defRPr/>
            </a:pPr>
            <a:r>
              <a:rPr lang="en-AU" dirty="0" smtClean="0"/>
              <a:t>Contact Details: </a:t>
            </a:r>
          </a:p>
          <a:p>
            <a:pPr>
              <a:buFont typeface="Wingdings" pitchFamily="2" charset="2"/>
              <a:buNone/>
              <a:defRPr/>
            </a:pPr>
            <a:endParaRPr lang="en-AU" sz="1000" dirty="0" smtClean="0"/>
          </a:p>
          <a:p>
            <a:pPr algn="ctr">
              <a:buFont typeface="Wingdings" pitchFamily="2" charset="2"/>
              <a:buNone/>
              <a:defRPr/>
            </a:pPr>
            <a:r>
              <a:rPr lang="en-AU" sz="2800" dirty="0" err="1" smtClean="0">
                <a:hlinkClick r:id="rId3"/>
              </a:rPr>
              <a:t>Dr.Gee@AustralasianPsychologyServices.co</a:t>
            </a:r>
            <a:endParaRPr lang="en-AU" sz="2800" dirty="0" smtClean="0"/>
          </a:p>
          <a:p>
            <a:pPr>
              <a:buFont typeface="Wingdings" pitchFamily="2" charset="2"/>
              <a:buNone/>
              <a:defRPr/>
            </a:pPr>
            <a:endParaRPr lang="en-AU" sz="4000" dirty="0" smtClean="0"/>
          </a:p>
          <a:p>
            <a:pPr>
              <a:buFont typeface="Wingdings" pitchFamily="2" charset="2"/>
              <a:buNone/>
              <a:defRPr/>
            </a:pPr>
            <a:r>
              <a:rPr lang="en-AU" dirty="0" smtClean="0"/>
              <a:t>Presentation available from:</a:t>
            </a:r>
          </a:p>
          <a:p>
            <a:pPr algn="ctr">
              <a:buFont typeface="Wingdings" pitchFamily="2" charset="2"/>
              <a:buNone/>
              <a:defRPr/>
            </a:pPr>
            <a:r>
              <a:rPr lang="en-AU" sz="2400" dirty="0" smtClean="0">
                <a:hlinkClick r:id="rId4"/>
              </a:rPr>
              <a:t>www.AustralasianPsychologyServices.co/newsevents</a:t>
            </a:r>
            <a:endParaRPr lang="en-AU" sz="2400" dirty="0" smtClean="0"/>
          </a:p>
          <a:p>
            <a:pPr>
              <a:buFont typeface="Wingdings" pitchFamily="2" charset="2"/>
              <a:buNone/>
              <a:defRPr/>
            </a:pPr>
            <a:endParaRPr lang="en-AU" sz="2800" dirty="0" smtClean="0"/>
          </a:p>
          <a:p>
            <a:pPr>
              <a:buFont typeface="Wingdings" pitchFamily="2" charset="2"/>
              <a:buNone/>
              <a:defRPr/>
            </a:pPr>
            <a:endParaRPr lang="en-AU" sz="2800" dirty="0" smtClean="0"/>
          </a:p>
          <a:p>
            <a:pPr>
              <a:defRPr/>
            </a:pPr>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Existing Mental Healthcare</a:t>
            </a:r>
            <a:endParaRPr lang="en-AU" sz="4000" b="1" cap="small" dirty="0"/>
          </a:p>
        </p:txBody>
      </p:sp>
      <p:sp>
        <p:nvSpPr>
          <p:cNvPr id="3" name="Content Placeholder 2"/>
          <p:cNvSpPr>
            <a:spLocks noGrp="1"/>
          </p:cNvSpPr>
          <p:nvPr>
            <p:ph idx="1"/>
          </p:nvPr>
        </p:nvSpPr>
        <p:spPr>
          <a:xfrm>
            <a:off x="468313" y="1484313"/>
            <a:ext cx="8280400" cy="5113337"/>
          </a:xfrm>
        </p:spPr>
        <p:txBody>
          <a:bodyPr/>
          <a:lstStyle/>
          <a:p>
            <a:pPr>
              <a:defRPr/>
            </a:pPr>
            <a:r>
              <a:rPr lang="en-AU" dirty="0" smtClean="0"/>
              <a:t>Complex </a:t>
            </a:r>
            <a:r>
              <a:rPr lang="en-AU" dirty="0"/>
              <a:t>rubric of public </a:t>
            </a:r>
            <a:r>
              <a:rPr lang="en-AU" dirty="0" smtClean="0"/>
              <a:t>&amp; private services</a:t>
            </a:r>
          </a:p>
          <a:p>
            <a:pPr>
              <a:defRPr/>
            </a:pPr>
            <a:r>
              <a:rPr lang="en-AU" dirty="0" smtClean="0"/>
              <a:t>Prisons &amp; Secure Mental Health Hospital</a:t>
            </a:r>
          </a:p>
          <a:p>
            <a:pPr>
              <a:defRPr/>
            </a:pPr>
            <a:r>
              <a:rPr lang="en-AU" dirty="0" smtClean="0"/>
              <a:t>Centralised model of delivery</a:t>
            </a:r>
          </a:p>
          <a:p>
            <a:pPr>
              <a:defRPr/>
            </a:pPr>
            <a:r>
              <a:rPr lang="en-AU" dirty="0" smtClean="0"/>
              <a:t>Medicalisation of mental health issues</a:t>
            </a:r>
          </a:p>
          <a:p>
            <a:pPr>
              <a:defRPr/>
            </a:pPr>
            <a:endParaRPr lang="en-AU" sz="1000" dirty="0" smtClean="0"/>
          </a:p>
          <a:p>
            <a:pPr marL="720000">
              <a:defRPr/>
            </a:pPr>
            <a:r>
              <a:rPr lang="en-AU" dirty="0" smtClean="0"/>
              <a:t>Acute mental healthcare </a:t>
            </a:r>
            <a:r>
              <a:rPr lang="en-AU" sz="2400" dirty="0" smtClean="0"/>
              <a:t>(MAP)</a:t>
            </a:r>
            <a:endParaRPr lang="en-AU" dirty="0" smtClean="0"/>
          </a:p>
          <a:p>
            <a:pPr marL="720000">
              <a:defRPr/>
            </a:pPr>
            <a:r>
              <a:rPr lang="en-AU" dirty="0" smtClean="0"/>
              <a:t>Regional mental health environments</a:t>
            </a:r>
          </a:p>
          <a:p>
            <a:pPr marL="720000">
              <a:defRPr/>
            </a:pPr>
            <a:r>
              <a:rPr lang="en-AU" dirty="0" smtClean="0"/>
              <a:t>Slow-Stream Rehabilitation </a:t>
            </a:r>
            <a:r>
              <a:rPr lang="en-AU" sz="2400" dirty="0" smtClean="0"/>
              <a:t>(St. Pauls Unit)</a:t>
            </a:r>
            <a:endParaRPr lang="en-AU" dirty="0" smtClean="0"/>
          </a:p>
          <a:p>
            <a:pPr marL="720000">
              <a:defRPr/>
            </a:pPr>
            <a:r>
              <a:rPr lang="en-AU" dirty="0" smtClean="0"/>
              <a:t>ID &amp; ABI Intervention </a:t>
            </a:r>
            <a:r>
              <a:rPr lang="en-AU" sz="2400" dirty="0" smtClean="0"/>
              <a:t>(Marlborough Unit)</a:t>
            </a:r>
            <a:endParaRPr lang="en-AU"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Acute Mental Healthcare</a:t>
            </a:r>
            <a:r>
              <a:rPr lang="en-AU" sz="3200" b="1" cap="small" dirty="0" smtClean="0"/>
              <a:t> </a:t>
            </a:r>
            <a:r>
              <a:rPr lang="en-AU" sz="2800" b="1" dirty="0" smtClean="0"/>
              <a:t>(MAP)</a:t>
            </a:r>
            <a:endParaRPr lang="en-AU" sz="2800" b="1" dirty="0"/>
          </a:p>
        </p:txBody>
      </p:sp>
      <p:sp>
        <p:nvSpPr>
          <p:cNvPr id="3" name="Content Placeholder 2"/>
          <p:cNvSpPr>
            <a:spLocks noGrp="1"/>
          </p:cNvSpPr>
          <p:nvPr>
            <p:ph idx="1"/>
          </p:nvPr>
        </p:nvSpPr>
        <p:spPr>
          <a:xfrm>
            <a:off x="755650" y="1268413"/>
            <a:ext cx="7632700" cy="5256212"/>
          </a:xfrm>
        </p:spPr>
        <p:txBody>
          <a:bodyPr/>
          <a:lstStyle/>
          <a:p>
            <a:pPr>
              <a:defRPr/>
            </a:pPr>
            <a:r>
              <a:rPr lang="en-AU" dirty="0" smtClean="0"/>
              <a:t>Acute Assessment Unit:</a:t>
            </a:r>
          </a:p>
          <a:p>
            <a:pPr lvl="1">
              <a:buClr>
                <a:schemeClr val="accent2">
                  <a:lumMod val="40000"/>
                  <a:lumOff val="60000"/>
                </a:schemeClr>
              </a:buClr>
              <a:defRPr/>
            </a:pPr>
            <a:r>
              <a:rPr lang="en-AU" dirty="0" smtClean="0">
                <a:effectLst/>
              </a:rPr>
              <a:t>16 inpatient beds; 6 observation cells</a:t>
            </a:r>
          </a:p>
          <a:p>
            <a:pPr lvl="1">
              <a:buClr>
                <a:schemeClr val="accent2">
                  <a:lumMod val="40000"/>
                  <a:lumOff val="60000"/>
                </a:schemeClr>
              </a:buClr>
              <a:defRPr/>
            </a:pPr>
            <a:r>
              <a:rPr lang="en-AU" dirty="0" smtClean="0">
                <a:effectLst/>
              </a:rPr>
              <a:t>Services for MMI</a:t>
            </a:r>
          </a:p>
          <a:p>
            <a:pPr lvl="1">
              <a:buClr>
                <a:schemeClr val="accent2">
                  <a:lumMod val="40000"/>
                  <a:lumOff val="60000"/>
                </a:schemeClr>
              </a:buClr>
              <a:defRPr/>
            </a:pPr>
            <a:r>
              <a:rPr lang="en-AU" dirty="0" smtClean="0">
                <a:effectLst/>
              </a:rPr>
              <a:t>Primary gateway to TEH</a:t>
            </a:r>
          </a:p>
          <a:p>
            <a:pPr lvl="1">
              <a:buClr>
                <a:schemeClr val="accent2">
                  <a:lumMod val="40000"/>
                  <a:lumOff val="60000"/>
                </a:schemeClr>
              </a:buClr>
              <a:defRPr/>
            </a:pPr>
            <a:endParaRPr lang="en-AU" sz="1200" dirty="0" smtClean="0">
              <a:effectLst/>
            </a:endParaRPr>
          </a:p>
          <a:p>
            <a:pPr marL="352425" indent="-352425">
              <a:defRPr/>
            </a:pPr>
            <a:r>
              <a:rPr lang="en-AU" dirty="0" smtClean="0"/>
              <a:t>Outpatient Mental Healthcare:</a:t>
            </a:r>
          </a:p>
          <a:p>
            <a:pPr marL="741600" lvl="1" indent="-284400">
              <a:buClr>
                <a:schemeClr val="accent2">
                  <a:lumMod val="40000"/>
                  <a:lumOff val="60000"/>
                </a:schemeClr>
              </a:buClr>
              <a:defRPr/>
            </a:pPr>
            <a:r>
              <a:rPr lang="en-AU" dirty="0" smtClean="0">
                <a:effectLst/>
              </a:rPr>
              <a:t>Step-down &amp; Sub-acute MMI service</a:t>
            </a:r>
          </a:p>
          <a:p>
            <a:pPr marL="741600" lvl="1" indent="-284400">
              <a:buClr>
                <a:schemeClr val="accent2">
                  <a:lumMod val="40000"/>
                  <a:lumOff val="60000"/>
                </a:schemeClr>
              </a:buClr>
              <a:defRPr/>
            </a:pPr>
            <a:r>
              <a:rPr lang="en-AU" dirty="0" smtClean="0">
                <a:effectLst/>
              </a:rPr>
              <a:t>Triage/management of AAU waitlist</a:t>
            </a:r>
          </a:p>
          <a:p>
            <a:pPr marL="741600" lvl="1" indent="-284400">
              <a:buClr>
                <a:schemeClr val="accent2">
                  <a:lumMod val="40000"/>
                  <a:lumOff val="60000"/>
                </a:schemeClr>
              </a:buClr>
              <a:defRPr/>
            </a:pPr>
            <a:r>
              <a:rPr lang="en-AU" dirty="0" smtClean="0">
                <a:effectLst/>
              </a:rPr>
              <a:t>Screening all new prisoner receptions</a:t>
            </a:r>
          </a:p>
          <a:p>
            <a:pPr marL="741600" lvl="1" indent="-284400">
              <a:buClr>
                <a:schemeClr val="accent2">
                  <a:lumMod val="40000"/>
                  <a:lumOff val="60000"/>
                </a:schemeClr>
              </a:buClr>
              <a:defRPr/>
            </a:pPr>
            <a:r>
              <a:rPr lang="en-AU" dirty="0" smtClean="0">
                <a:effectLst/>
              </a:rPr>
              <a:t>Observation &amp; SASH reviews</a:t>
            </a:r>
            <a:endParaRPr lang="en-AU" dirty="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Secondary Mental Healthcare</a:t>
            </a:r>
            <a:endParaRPr lang="en-AU" sz="4000" dirty="0"/>
          </a:p>
        </p:txBody>
      </p:sp>
      <p:sp>
        <p:nvSpPr>
          <p:cNvPr id="3" name="Content Placeholder 2"/>
          <p:cNvSpPr>
            <a:spLocks noGrp="1"/>
          </p:cNvSpPr>
          <p:nvPr>
            <p:ph idx="1"/>
          </p:nvPr>
        </p:nvSpPr>
        <p:spPr>
          <a:xfrm>
            <a:off x="684213" y="1778000"/>
            <a:ext cx="7777162" cy="4530725"/>
          </a:xfrm>
        </p:spPr>
        <p:txBody>
          <a:bodyPr/>
          <a:lstStyle/>
          <a:p>
            <a:pPr>
              <a:defRPr/>
            </a:pPr>
            <a:r>
              <a:rPr lang="en-AU" dirty="0" smtClean="0"/>
              <a:t>Drug &amp; Alcohol Services</a:t>
            </a:r>
            <a:r>
              <a:rPr lang="en-AU" dirty="0"/>
              <a:t> </a:t>
            </a:r>
            <a:r>
              <a:rPr lang="en-AU" sz="2200" dirty="0"/>
              <a:t>(Caraniche)</a:t>
            </a:r>
          </a:p>
          <a:p>
            <a:pPr>
              <a:defRPr/>
            </a:pPr>
            <a:r>
              <a:rPr lang="en-AU" dirty="0"/>
              <a:t>Aboriginal Liaison </a:t>
            </a:r>
            <a:r>
              <a:rPr lang="en-AU" sz="2200" dirty="0" smtClean="0"/>
              <a:t>(CV)</a:t>
            </a:r>
            <a:endParaRPr lang="en-AU" sz="2200" dirty="0"/>
          </a:p>
          <a:p>
            <a:pPr>
              <a:defRPr/>
            </a:pPr>
            <a:r>
              <a:rPr lang="en-AU" dirty="0" smtClean="0"/>
              <a:t>Coping/Adjustment to prison </a:t>
            </a:r>
            <a:r>
              <a:rPr lang="en-AU" sz="2200" dirty="0" smtClean="0"/>
              <a:t>(</a:t>
            </a:r>
            <a:r>
              <a:rPr lang="en-AU" sz="2200" dirty="0" err="1" smtClean="0"/>
              <a:t>ORP</a:t>
            </a:r>
            <a:r>
              <a:rPr lang="en-AU" sz="2200" dirty="0" smtClean="0"/>
              <a:t>)</a:t>
            </a:r>
          </a:p>
          <a:p>
            <a:pPr>
              <a:defRPr/>
            </a:pPr>
            <a:r>
              <a:rPr lang="en-AU" dirty="0" smtClean="0"/>
              <a:t>Offence reduction programs</a:t>
            </a:r>
            <a:r>
              <a:rPr lang="en-AU" dirty="0"/>
              <a:t> </a:t>
            </a:r>
            <a:r>
              <a:rPr lang="en-AU" sz="2200" dirty="0"/>
              <a:t>(ORP; SOP; VIP)</a:t>
            </a:r>
          </a:p>
          <a:p>
            <a:pPr>
              <a:defRPr/>
            </a:pPr>
            <a:r>
              <a:rPr lang="en-AU" dirty="0" smtClean="0"/>
              <a:t>Court report services </a:t>
            </a:r>
            <a:r>
              <a:rPr lang="en-AU" sz="2200" dirty="0" smtClean="0"/>
              <a:t>(Forensicare) </a:t>
            </a:r>
          </a:p>
          <a:p>
            <a:pPr>
              <a:defRPr/>
            </a:pPr>
            <a:r>
              <a:rPr lang="en-AU" dirty="0" smtClean="0"/>
              <a:t>Suicide &amp; Self-harm training </a:t>
            </a:r>
            <a:r>
              <a:rPr lang="en-AU" sz="2200" dirty="0" smtClean="0"/>
              <a:t>(Forensicare)</a:t>
            </a:r>
            <a:endParaRPr lang="en-AU"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Mental Health Psychology</a:t>
            </a:r>
            <a:endParaRPr lang="en-AU" sz="4000" b="1" cap="small" dirty="0"/>
          </a:p>
        </p:txBody>
      </p:sp>
      <p:sp>
        <p:nvSpPr>
          <p:cNvPr id="3" name="Content Placeholder 2"/>
          <p:cNvSpPr>
            <a:spLocks noGrp="1"/>
          </p:cNvSpPr>
          <p:nvPr>
            <p:ph idx="1"/>
          </p:nvPr>
        </p:nvSpPr>
        <p:spPr>
          <a:xfrm>
            <a:off x="468313" y="1412875"/>
            <a:ext cx="8229600" cy="5329238"/>
          </a:xfrm>
        </p:spPr>
        <p:txBody>
          <a:bodyPr/>
          <a:lstStyle/>
          <a:p>
            <a:pPr>
              <a:defRPr/>
            </a:pPr>
            <a:r>
              <a:rPr lang="en-AU" dirty="0" smtClean="0"/>
              <a:t>Psychological/psychosocial interventions are currently ‘adjunct’ clinical services</a:t>
            </a:r>
          </a:p>
          <a:p>
            <a:pPr>
              <a:defRPr/>
            </a:pPr>
            <a:endParaRPr lang="en-AU" sz="1000" dirty="0" smtClean="0"/>
          </a:p>
          <a:p>
            <a:pPr>
              <a:defRPr/>
            </a:pPr>
            <a:r>
              <a:rPr lang="en-AU" dirty="0" smtClean="0"/>
              <a:t>Dedicated Mental Healthcare</a:t>
            </a:r>
            <a:r>
              <a:rPr lang="en-AU" dirty="0"/>
              <a:t> </a:t>
            </a:r>
            <a:r>
              <a:rPr lang="en-AU" dirty="0" smtClean="0"/>
              <a:t>Psychology </a:t>
            </a:r>
          </a:p>
          <a:p>
            <a:pPr lvl="1">
              <a:buClr>
                <a:schemeClr val="accent2">
                  <a:lumMod val="40000"/>
                  <a:lumOff val="60000"/>
                </a:schemeClr>
              </a:buClr>
              <a:defRPr/>
            </a:pPr>
            <a:r>
              <a:rPr lang="en-AU" dirty="0" smtClean="0">
                <a:effectLst/>
              </a:rPr>
              <a:t>St Pauls – Psychosocial Rehabilitation</a:t>
            </a:r>
          </a:p>
          <a:p>
            <a:pPr lvl="1">
              <a:buClr>
                <a:schemeClr val="accent2">
                  <a:lumMod val="40000"/>
                  <a:lumOff val="60000"/>
                </a:schemeClr>
              </a:buClr>
              <a:defRPr/>
            </a:pPr>
            <a:r>
              <a:rPr lang="en-AU" dirty="0" smtClean="0">
                <a:effectLst/>
              </a:rPr>
              <a:t>Marlborough Unit – ID/ABI</a:t>
            </a:r>
          </a:p>
          <a:p>
            <a:pPr lvl="1">
              <a:buClr>
                <a:schemeClr val="accent2">
                  <a:lumMod val="40000"/>
                  <a:lumOff val="60000"/>
                </a:schemeClr>
              </a:buClr>
              <a:defRPr/>
            </a:pPr>
            <a:endParaRPr lang="en-AU" sz="1000" dirty="0" smtClean="0"/>
          </a:p>
          <a:p>
            <a:pPr>
              <a:defRPr/>
            </a:pPr>
            <a:r>
              <a:rPr lang="en-AU" dirty="0" smtClean="0"/>
              <a:t>Specific Psychological Mental Healthcare </a:t>
            </a:r>
          </a:p>
          <a:p>
            <a:pPr lvl="1">
              <a:buClr>
                <a:schemeClr val="accent2">
                  <a:lumMod val="40000"/>
                  <a:lumOff val="60000"/>
                </a:schemeClr>
              </a:buClr>
              <a:defRPr/>
            </a:pPr>
            <a:r>
              <a:rPr lang="en-AU" dirty="0" smtClean="0">
                <a:effectLst/>
              </a:rPr>
              <a:t>Acute services at MAP </a:t>
            </a:r>
            <a:r>
              <a:rPr lang="en-AU" sz="2400" dirty="0" smtClean="0">
                <a:effectLst/>
              </a:rPr>
              <a:t>(AAU and Outpatients)</a:t>
            </a:r>
          </a:p>
          <a:p>
            <a:pPr lvl="1">
              <a:buClr>
                <a:schemeClr val="accent2">
                  <a:lumMod val="40000"/>
                  <a:lumOff val="60000"/>
                </a:schemeClr>
              </a:buClr>
              <a:defRPr/>
            </a:pPr>
            <a:r>
              <a:rPr lang="en-AU" dirty="0" smtClean="0">
                <a:effectLst/>
              </a:rPr>
              <a:t>Assessment, intervention &amp; management</a:t>
            </a:r>
          </a:p>
          <a:p>
            <a:pPr lvl="1">
              <a:buClr>
                <a:schemeClr val="accent2">
                  <a:lumMod val="40000"/>
                  <a:lumOff val="60000"/>
                </a:schemeClr>
              </a:buClr>
              <a:defRPr/>
            </a:pPr>
            <a:r>
              <a:rPr lang="en-AU" dirty="0" smtClean="0">
                <a:effectLst/>
              </a:rPr>
              <a:t>Mental health provision for the system</a:t>
            </a:r>
            <a:endParaRPr lang="en-AU" dirty="0">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Service Demand</a:t>
            </a:r>
            <a:endParaRPr lang="en-AU" sz="4000" b="1" cap="small" dirty="0"/>
          </a:p>
        </p:txBody>
      </p:sp>
      <p:sp>
        <p:nvSpPr>
          <p:cNvPr id="3" name="Content Placeholder 2"/>
          <p:cNvSpPr>
            <a:spLocks noGrp="1"/>
          </p:cNvSpPr>
          <p:nvPr>
            <p:ph idx="1"/>
          </p:nvPr>
        </p:nvSpPr>
        <p:spPr>
          <a:xfrm>
            <a:off x="457200" y="1341438"/>
            <a:ext cx="8291513" cy="5111750"/>
          </a:xfrm>
        </p:spPr>
        <p:txBody>
          <a:bodyPr/>
          <a:lstStyle/>
          <a:p>
            <a:pPr>
              <a:defRPr/>
            </a:pPr>
            <a:r>
              <a:rPr lang="en-AU" dirty="0" smtClean="0"/>
              <a:t>Increased prisoners numbers </a:t>
            </a:r>
            <a:r>
              <a:rPr lang="en-AU" sz="2200" dirty="0" smtClean="0"/>
              <a:t>(n=5817)</a:t>
            </a:r>
            <a:endParaRPr lang="en-AU" sz="2200" dirty="0" smtClean="0">
              <a:solidFill>
                <a:srgbClr val="FF0000"/>
              </a:solidFill>
            </a:endParaRPr>
          </a:p>
          <a:p>
            <a:pPr>
              <a:defRPr/>
            </a:pPr>
            <a:r>
              <a:rPr lang="en-AU" dirty="0" smtClean="0"/>
              <a:t>Reception numbers - 2013 </a:t>
            </a:r>
            <a:r>
              <a:rPr lang="en-AU" sz="2200" dirty="0" smtClean="0"/>
              <a:t>(n=6624; 552/month)</a:t>
            </a:r>
          </a:p>
          <a:p>
            <a:pPr>
              <a:defRPr/>
            </a:pPr>
            <a:r>
              <a:rPr lang="en-AU" dirty="0" smtClean="0"/>
              <a:t>Incoming MAP movements - 2013 </a:t>
            </a:r>
            <a:r>
              <a:rPr lang="en-AU" sz="2200" dirty="0" smtClean="0"/>
              <a:t>(n=8302)</a:t>
            </a:r>
          </a:p>
          <a:p>
            <a:pPr>
              <a:defRPr/>
            </a:pPr>
            <a:r>
              <a:rPr lang="en-AU" dirty="0" smtClean="0"/>
              <a:t>MAP bed turnover rates </a:t>
            </a:r>
            <a:r>
              <a:rPr lang="en-AU" sz="2400" dirty="0" smtClean="0"/>
              <a:t>– 15.8 days to 12.3 days</a:t>
            </a:r>
          </a:p>
          <a:p>
            <a:pPr>
              <a:defRPr/>
            </a:pPr>
            <a:r>
              <a:rPr lang="en-AU" dirty="0" smtClean="0"/>
              <a:t>44% with psychiatric conditions </a:t>
            </a:r>
            <a:r>
              <a:rPr lang="en-AU" sz="2200" dirty="0" smtClean="0"/>
              <a:t>(P1,P2,P3)</a:t>
            </a:r>
          </a:p>
          <a:p>
            <a:pPr lvl="1">
              <a:buClr>
                <a:schemeClr val="accent2">
                  <a:lumMod val="40000"/>
                  <a:lumOff val="60000"/>
                </a:schemeClr>
              </a:buClr>
              <a:defRPr/>
            </a:pPr>
            <a:r>
              <a:rPr lang="en-AU" sz="2400" dirty="0" smtClean="0">
                <a:effectLst/>
              </a:rPr>
              <a:t>P1 – 60 </a:t>
            </a:r>
            <a:r>
              <a:rPr lang="en-AU" sz="2200" dirty="0" smtClean="0">
                <a:effectLst/>
              </a:rPr>
              <a:t>(21 inpatient; 39 outpatient)</a:t>
            </a:r>
          </a:p>
          <a:p>
            <a:pPr lvl="1">
              <a:buClr>
                <a:schemeClr val="accent2">
                  <a:lumMod val="40000"/>
                  <a:lumOff val="60000"/>
                </a:schemeClr>
              </a:buClr>
              <a:defRPr/>
            </a:pPr>
            <a:r>
              <a:rPr lang="en-AU" sz="2400" dirty="0" smtClean="0">
                <a:effectLst/>
              </a:rPr>
              <a:t>P2 – 158 </a:t>
            </a:r>
            <a:r>
              <a:rPr lang="en-AU" sz="2200" dirty="0" smtClean="0">
                <a:effectLst/>
              </a:rPr>
              <a:t>(17 MAP; 54 MRC; 87 PPP)</a:t>
            </a:r>
          </a:p>
          <a:p>
            <a:pPr>
              <a:defRPr/>
            </a:pPr>
            <a:r>
              <a:rPr lang="en-AU" dirty="0" smtClean="0"/>
              <a:t>MAP - 60% with psychiatric rating</a:t>
            </a:r>
            <a:r>
              <a:rPr lang="en-AU" dirty="0"/>
              <a:t> </a:t>
            </a:r>
            <a:r>
              <a:rPr lang="en-AU" sz="2200" dirty="0"/>
              <a:t>(</a:t>
            </a:r>
            <a:r>
              <a:rPr lang="en-AU" sz="2200" dirty="0" smtClean="0"/>
              <a:t>n=167</a:t>
            </a:r>
            <a:r>
              <a:rPr lang="en-AU" sz="2200" dirty="0"/>
              <a:t>) </a:t>
            </a:r>
            <a:endParaRPr lang="en-AU" sz="2200" dirty="0" smtClean="0"/>
          </a:p>
          <a:p>
            <a:pPr>
              <a:defRPr/>
            </a:pPr>
            <a:r>
              <a:rPr lang="en-AU" dirty="0" smtClean="0"/>
              <a:t>Heightened acuity &amp; ‘Hold-times’</a:t>
            </a:r>
            <a:endParaRPr lang="en-A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AU" sz="4000" b="1" cap="small" dirty="0" smtClean="0"/>
              <a:t>Mental Illness</a:t>
            </a:r>
            <a:endParaRPr lang="en-AU" sz="4000" dirty="0"/>
          </a:p>
        </p:txBody>
      </p:sp>
      <p:sp>
        <p:nvSpPr>
          <p:cNvPr id="3" name="Content Placeholder 2"/>
          <p:cNvSpPr>
            <a:spLocks noGrp="1"/>
          </p:cNvSpPr>
          <p:nvPr>
            <p:ph idx="1"/>
          </p:nvPr>
        </p:nvSpPr>
        <p:spPr>
          <a:xfrm>
            <a:off x="539750" y="1484313"/>
            <a:ext cx="8085138" cy="4530725"/>
          </a:xfrm>
        </p:spPr>
        <p:txBody>
          <a:bodyPr/>
          <a:lstStyle/>
          <a:p>
            <a:pPr>
              <a:defRPr/>
            </a:pPr>
            <a:r>
              <a:rPr lang="en-AU" dirty="0" smtClean="0"/>
              <a:t>Lifetime prevalence study </a:t>
            </a:r>
            <a:r>
              <a:rPr lang="en-AU" sz="2200" dirty="0" smtClean="0"/>
              <a:t>(Schilders &amp; Ogloff) </a:t>
            </a:r>
          </a:p>
          <a:p>
            <a:pPr>
              <a:defRPr/>
            </a:pPr>
            <a:r>
              <a:rPr lang="en-AU" dirty="0" smtClean="0"/>
              <a:t>2006/7 - 23.5% pre-existing diagnosis	</a:t>
            </a:r>
          </a:p>
          <a:p>
            <a:pPr lvl="1">
              <a:buClr>
                <a:schemeClr val="accent2">
                  <a:lumMod val="40000"/>
                  <a:lumOff val="60000"/>
                </a:schemeClr>
              </a:buClr>
              <a:defRPr/>
            </a:pPr>
            <a:r>
              <a:rPr lang="en-AU" dirty="0" smtClean="0">
                <a:effectLst/>
              </a:rPr>
              <a:t>4.2% Sch; 1.6% OSS; 17.6% OD</a:t>
            </a:r>
          </a:p>
          <a:p>
            <a:pPr>
              <a:defRPr/>
            </a:pPr>
            <a:r>
              <a:rPr lang="en-AU" dirty="0" smtClean="0"/>
              <a:t>Intensive/immediate inpatient services </a:t>
            </a:r>
          </a:p>
          <a:p>
            <a:pPr lvl="1">
              <a:buClr>
                <a:schemeClr val="accent2">
                  <a:lumMod val="40000"/>
                  <a:lumOff val="60000"/>
                </a:schemeClr>
              </a:buClr>
              <a:defRPr/>
            </a:pPr>
            <a:r>
              <a:rPr lang="en-AU" dirty="0" smtClean="0">
                <a:effectLst/>
              </a:rPr>
              <a:t>63% Sch; 12.4% OSS; 4.7% OD</a:t>
            </a:r>
          </a:p>
          <a:p>
            <a:pPr>
              <a:defRPr/>
            </a:pPr>
            <a:r>
              <a:rPr lang="en-AU" dirty="0" smtClean="0"/>
              <a:t>Outpatient services</a:t>
            </a:r>
          </a:p>
          <a:p>
            <a:pPr lvl="1">
              <a:buClr>
                <a:schemeClr val="accent2">
                  <a:lumMod val="40000"/>
                  <a:lumOff val="60000"/>
                </a:schemeClr>
              </a:buClr>
              <a:defRPr/>
            </a:pPr>
            <a:r>
              <a:rPr lang="en-AU" dirty="0" smtClean="0">
                <a:effectLst/>
              </a:rPr>
              <a:t>Most Sch &amp; OSS receive psychiatric services</a:t>
            </a:r>
          </a:p>
          <a:p>
            <a:pPr>
              <a:defRPr/>
            </a:pPr>
            <a:r>
              <a:rPr lang="en-AU" dirty="0" smtClean="0"/>
              <a:t>Minimal services for OD </a:t>
            </a:r>
            <a:r>
              <a:rPr lang="en-AU" sz="2200" dirty="0" smtClean="0"/>
              <a:t>(HPD, IMF, Co-morbidity)</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ance design template">
  <a:themeElements>
    <a:clrScheme name="Custom 2">
      <a:dk1>
        <a:srgbClr val="003366"/>
      </a:dk1>
      <a:lt1>
        <a:srgbClr val="FFFFFF"/>
      </a:lt1>
      <a:dk2>
        <a:srgbClr val="2B5481"/>
      </a:dk2>
      <a:lt2>
        <a:srgbClr val="FF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fontScheme name="Office Theme">
      <a:majorFont>
        <a:latin typeface="Arial"/>
        <a:ea typeface=""/>
        <a:cs typeface=""/>
      </a:majorFont>
      <a:minorFont>
        <a:latin typeface="Tahoma"/>
        <a:ea typeface=""/>
        <a:cs typeface=""/>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Tahoma" charset="0"/>
          </a:defRPr>
        </a:defPPr>
      </a:lstStyle>
    </a:lnDef>
  </a:objectDefaults>
  <a:extraClrSchemeLst>
    <a:extraClrScheme>
      <a:clrScheme name="Office Them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Office Them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Office Them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Office Them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Office Them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Office Them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Office Them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4745</TotalTime>
  <Words>4977</Words>
  <Application>Microsoft Office PowerPoint</Application>
  <PresentationFormat>On-screen Show (4:3)</PresentationFormat>
  <Paragraphs>802</Paragraphs>
  <Slides>32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Tahoma</vt:lpstr>
      <vt:lpstr>Arial</vt:lpstr>
      <vt:lpstr>Wingdings</vt:lpstr>
      <vt:lpstr>Calibri</vt:lpstr>
      <vt:lpstr>Times New Roman</vt:lpstr>
      <vt:lpstr>Balance design template</vt:lpstr>
      <vt:lpstr>     Custodial Mental Healthcare  in Victoria  Extending Services For Adult Male Prisoners   January 2015  - Canberra (ACT) </vt:lpstr>
      <vt:lpstr>Overview</vt:lpstr>
      <vt:lpstr>Background Context</vt:lpstr>
      <vt:lpstr>Existing Mental Healthcare</vt:lpstr>
      <vt:lpstr>Acute Mental Healthcare (MAP)</vt:lpstr>
      <vt:lpstr>Secondary Mental Healthcare</vt:lpstr>
      <vt:lpstr>Mental Health Psychology</vt:lpstr>
      <vt:lpstr>Service Demand</vt:lpstr>
      <vt:lpstr>Mental Illness</vt:lpstr>
      <vt:lpstr>Unidentified Demand</vt:lpstr>
      <vt:lpstr>Suicide</vt:lpstr>
      <vt:lpstr>Observation/‘Muirhead’ Cell</vt:lpstr>
      <vt:lpstr>Seclusion</vt:lpstr>
      <vt:lpstr>Solitary Confinement </vt:lpstr>
      <vt:lpstr>Impetus for Change</vt:lpstr>
      <vt:lpstr>Identifying Areas of Priority</vt:lpstr>
      <vt:lpstr>Key Target - 1</vt:lpstr>
      <vt:lpstr>Key Target - 2</vt:lpstr>
      <vt:lpstr>Key Target - 3</vt:lpstr>
      <vt:lpstr>Key Target - 4</vt:lpstr>
      <vt:lpstr>Limiting Factors</vt:lpstr>
      <vt:lpstr>Identified Service Gaps</vt:lpstr>
      <vt:lpstr>Impaired Mental Functioning</vt:lpstr>
      <vt:lpstr>Suicide &amp; Self-Harm</vt:lpstr>
      <vt:lpstr>Intervention for MMI</vt:lpstr>
      <vt:lpstr>Solitary Confinement</vt:lpstr>
      <vt:lpstr>Service Overview (MFMHU)</vt:lpstr>
      <vt:lpstr>MFMHU  Service Model</vt:lpstr>
      <vt:lpstr>System Benefits</vt:lpstr>
      <vt:lpstr>Service Benefits</vt:lpstr>
      <vt:lpstr>References</vt:lpstr>
      <vt:lpstr>Contact Details</vt:lpstr>
    </vt:vector>
  </TitlesOfParts>
  <Manager/>
  <Company>Psychs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Dr. Gee</dc:creator>
  <cp:keywords/>
  <dc:description/>
  <cp:lastModifiedBy>Dr. Gee</cp:lastModifiedBy>
  <cp:revision>577</cp:revision>
  <cp:lastPrinted>1601-01-01T00:00:00Z</cp:lastPrinted>
  <dcterms:created xsi:type="dcterms:W3CDTF">2013-02-21T00:57:05Z</dcterms:created>
  <dcterms:modified xsi:type="dcterms:W3CDTF">2015-01-13T10:19:50Z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TC102037561033</vt:lpwstr>
  </property>
</Properties>
</file>