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diagrams/quickStyle3.xml" ContentType="application/vnd.openxmlformats-officedocument.drawingml.diagramStyl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diagrams/layout2.xml" ContentType="application/vnd.openxmlformats-officedocument.drawingml.diagramLayout+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9" r:id="rId1"/>
  </p:sldMasterIdLst>
  <p:notesMasterIdLst>
    <p:notesMasterId r:id="rId56"/>
  </p:notesMasterIdLst>
  <p:handoutMasterIdLst>
    <p:handoutMasterId r:id="rId57"/>
  </p:handoutMasterIdLst>
  <p:sldIdLst>
    <p:sldId id="256" r:id="rId2"/>
    <p:sldId id="408" r:id="rId3"/>
    <p:sldId id="258" r:id="rId4"/>
    <p:sldId id="368" r:id="rId5"/>
    <p:sldId id="369" r:id="rId6"/>
    <p:sldId id="348" r:id="rId7"/>
    <p:sldId id="326" r:id="rId8"/>
    <p:sldId id="328" r:id="rId9"/>
    <p:sldId id="327" r:id="rId10"/>
    <p:sldId id="402" r:id="rId11"/>
    <p:sldId id="379" r:id="rId12"/>
    <p:sldId id="324" r:id="rId13"/>
    <p:sldId id="331" r:id="rId14"/>
    <p:sldId id="367" r:id="rId15"/>
    <p:sldId id="364" r:id="rId16"/>
    <p:sldId id="365" r:id="rId17"/>
    <p:sldId id="370" r:id="rId18"/>
    <p:sldId id="378" r:id="rId19"/>
    <p:sldId id="381" r:id="rId20"/>
    <p:sldId id="380" r:id="rId21"/>
    <p:sldId id="329" r:id="rId22"/>
    <p:sldId id="335" r:id="rId23"/>
    <p:sldId id="337" r:id="rId24"/>
    <p:sldId id="374" r:id="rId25"/>
    <p:sldId id="377" r:id="rId26"/>
    <p:sldId id="375" r:id="rId27"/>
    <p:sldId id="352" r:id="rId28"/>
    <p:sldId id="371" r:id="rId29"/>
    <p:sldId id="372" r:id="rId30"/>
    <p:sldId id="397" r:id="rId31"/>
    <p:sldId id="342" r:id="rId32"/>
    <p:sldId id="341" r:id="rId33"/>
    <p:sldId id="357" r:id="rId34"/>
    <p:sldId id="384" r:id="rId35"/>
    <p:sldId id="355" r:id="rId36"/>
    <p:sldId id="385" r:id="rId37"/>
    <p:sldId id="386" r:id="rId38"/>
    <p:sldId id="387" r:id="rId39"/>
    <p:sldId id="388" r:id="rId40"/>
    <p:sldId id="389" r:id="rId41"/>
    <p:sldId id="403" r:id="rId42"/>
    <p:sldId id="404" r:id="rId43"/>
    <p:sldId id="409" r:id="rId44"/>
    <p:sldId id="390" r:id="rId45"/>
    <p:sldId id="410" r:id="rId46"/>
    <p:sldId id="411" r:id="rId47"/>
    <p:sldId id="392" r:id="rId48"/>
    <p:sldId id="393" r:id="rId49"/>
    <p:sldId id="394" r:id="rId50"/>
    <p:sldId id="395" r:id="rId51"/>
    <p:sldId id="406" r:id="rId52"/>
    <p:sldId id="407" r:id="rId53"/>
    <p:sldId id="398" r:id="rId54"/>
    <p:sldId id="290" r:id="rId55"/>
  </p:sldIdLst>
  <p:sldSz cx="9906000" cy="6858000" type="A4"/>
  <p:notesSz cx="7099300" cy="10234613"/>
  <p:defaultTextStyle>
    <a:defPPr>
      <a:defRPr lang="en-AU"/>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66FF"/>
    <a:srgbClr val="00FFFF"/>
    <a:srgbClr val="0000FF"/>
    <a:srgbClr val="70AC2E"/>
    <a:srgbClr val="00FF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6797" autoAdjust="0"/>
    <p:restoredTop sz="98709" autoAdjust="0"/>
  </p:normalViewPr>
  <p:slideViewPr>
    <p:cSldViewPr>
      <p:cViewPr varScale="1">
        <p:scale>
          <a:sx n="109" d="100"/>
          <a:sy n="109" d="100"/>
        </p:scale>
        <p:origin x="-276" y="18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6" d="100"/>
          <a:sy n="76" d="100"/>
        </p:scale>
        <p:origin x="-2112" y="-114"/>
      </p:cViewPr>
      <p:guideLst>
        <p:guide orient="horz" pos="3223"/>
        <p:guide pos="223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53A1A5-33BB-4DED-9723-AC98C319E3CB}" type="doc">
      <dgm:prSet loTypeId="urn:microsoft.com/office/officeart/2005/8/layout/radial3" loCatId="relationship" qsTypeId="urn:microsoft.com/office/officeart/2005/8/quickstyle/3d1" qsCatId="3D" csTypeId="urn:microsoft.com/office/officeart/2005/8/colors/accent1_2" csCatId="accent1" phldr="1"/>
      <dgm:spPr/>
      <dgm:t>
        <a:bodyPr/>
        <a:lstStyle/>
        <a:p>
          <a:endParaRPr lang="en-AU"/>
        </a:p>
      </dgm:t>
    </dgm:pt>
    <dgm:pt modelId="{A2D3ADFE-FE40-41D0-B667-9AEAA963834D}">
      <dgm:prSet phldrT="[Text]"/>
      <dgm:spPr/>
      <dgm:t>
        <a:bodyPr/>
        <a:lstStyle/>
        <a:p>
          <a:r>
            <a:rPr lang="en-AU" dirty="0" smtClean="0"/>
            <a:t>Static or Dynamic</a:t>
          </a:r>
          <a:endParaRPr lang="en-AU" dirty="0"/>
        </a:p>
      </dgm:t>
    </dgm:pt>
    <dgm:pt modelId="{1F575882-57AD-4921-B570-DA71AF994955}" type="parTrans" cxnId="{408AF6FB-4B41-4CE7-A132-45E38E09761B}">
      <dgm:prSet/>
      <dgm:spPr/>
      <dgm:t>
        <a:bodyPr/>
        <a:lstStyle/>
        <a:p>
          <a:endParaRPr lang="en-AU"/>
        </a:p>
      </dgm:t>
    </dgm:pt>
    <dgm:pt modelId="{DA592DA1-6B04-4921-8BC6-177B8A2154E3}" type="sibTrans" cxnId="{408AF6FB-4B41-4CE7-A132-45E38E09761B}">
      <dgm:prSet/>
      <dgm:spPr/>
      <dgm:t>
        <a:bodyPr/>
        <a:lstStyle/>
        <a:p>
          <a:endParaRPr lang="en-AU"/>
        </a:p>
      </dgm:t>
    </dgm:pt>
    <dgm:pt modelId="{35E0D136-C55F-4C3C-AD71-2B19104B289F}">
      <dgm:prSet phldrT="[Text]"/>
      <dgm:spPr/>
      <dgm:t>
        <a:bodyPr/>
        <a:lstStyle/>
        <a:p>
          <a:r>
            <a:rPr lang="en-AU" dirty="0" smtClean="0"/>
            <a:t>Age</a:t>
          </a:r>
          <a:endParaRPr lang="en-AU" dirty="0"/>
        </a:p>
      </dgm:t>
    </dgm:pt>
    <dgm:pt modelId="{9AC3E0DB-9DAB-450F-9BB8-D53FE91164D9}" type="parTrans" cxnId="{A4B6DC8E-C9AA-40DB-A7C8-8DA93B6A697E}">
      <dgm:prSet/>
      <dgm:spPr/>
      <dgm:t>
        <a:bodyPr/>
        <a:lstStyle/>
        <a:p>
          <a:endParaRPr lang="en-AU"/>
        </a:p>
      </dgm:t>
    </dgm:pt>
    <dgm:pt modelId="{C7533827-806F-4F7E-9703-0D6D5ED11E26}" type="sibTrans" cxnId="{A4B6DC8E-C9AA-40DB-A7C8-8DA93B6A697E}">
      <dgm:prSet/>
      <dgm:spPr/>
      <dgm:t>
        <a:bodyPr/>
        <a:lstStyle/>
        <a:p>
          <a:endParaRPr lang="en-AU"/>
        </a:p>
      </dgm:t>
    </dgm:pt>
    <dgm:pt modelId="{94F70CC4-4DBD-404C-907A-028692258E2F}">
      <dgm:prSet phldrT="[Text]"/>
      <dgm:spPr/>
      <dgm:t>
        <a:bodyPr/>
        <a:lstStyle/>
        <a:p>
          <a:r>
            <a:rPr lang="en-AU" dirty="0" smtClean="0"/>
            <a:t>Substance Use</a:t>
          </a:r>
          <a:endParaRPr lang="en-AU" dirty="0"/>
        </a:p>
      </dgm:t>
    </dgm:pt>
    <dgm:pt modelId="{6D30E323-7975-4D7E-A33D-530E3F2284B6}" type="parTrans" cxnId="{E11F93E6-3CBD-4BD6-86A3-BA2A2BF8A16D}">
      <dgm:prSet/>
      <dgm:spPr/>
      <dgm:t>
        <a:bodyPr/>
        <a:lstStyle/>
        <a:p>
          <a:endParaRPr lang="en-AU"/>
        </a:p>
      </dgm:t>
    </dgm:pt>
    <dgm:pt modelId="{D50DF34E-4B48-4A45-8BD0-AF5F15BCB0BE}" type="sibTrans" cxnId="{E11F93E6-3CBD-4BD6-86A3-BA2A2BF8A16D}">
      <dgm:prSet/>
      <dgm:spPr/>
      <dgm:t>
        <a:bodyPr/>
        <a:lstStyle/>
        <a:p>
          <a:endParaRPr lang="en-AU"/>
        </a:p>
      </dgm:t>
    </dgm:pt>
    <dgm:pt modelId="{95B713B9-79AA-4CA5-BD9A-F77F9FBA1878}">
      <dgm:prSet phldrT="[Text]"/>
      <dgm:spPr/>
      <dgm:t>
        <a:bodyPr/>
        <a:lstStyle/>
        <a:p>
          <a:r>
            <a:rPr lang="en-AU" dirty="0" smtClean="0"/>
            <a:t>Intimacy problems</a:t>
          </a:r>
          <a:endParaRPr lang="en-AU" dirty="0"/>
        </a:p>
      </dgm:t>
    </dgm:pt>
    <dgm:pt modelId="{AE655231-E83E-4763-A656-714DBAAF3BF1}" type="parTrans" cxnId="{FB1C0A0B-39CF-4450-97D8-C8259A669ECB}">
      <dgm:prSet/>
      <dgm:spPr/>
      <dgm:t>
        <a:bodyPr/>
        <a:lstStyle/>
        <a:p>
          <a:endParaRPr lang="en-AU"/>
        </a:p>
      </dgm:t>
    </dgm:pt>
    <dgm:pt modelId="{449420AD-7C2F-41BB-B2E7-8C9A2982D08A}" type="sibTrans" cxnId="{FB1C0A0B-39CF-4450-97D8-C8259A669ECB}">
      <dgm:prSet/>
      <dgm:spPr/>
      <dgm:t>
        <a:bodyPr/>
        <a:lstStyle/>
        <a:p>
          <a:endParaRPr lang="en-AU"/>
        </a:p>
      </dgm:t>
    </dgm:pt>
    <dgm:pt modelId="{A9C24C3B-9310-4B1C-87E1-F123DA5402F2}">
      <dgm:prSet phldrT="[Text]"/>
      <dgm:spPr/>
      <dgm:t>
        <a:bodyPr/>
        <a:lstStyle/>
        <a:p>
          <a:r>
            <a:rPr lang="en-AU" dirty="0" smtClean="0"/>
            <a:t>Anger</a:t>
          </a:r>
        </a:p>
      </dgm:t>
    </dgm:pt>
    <dgm:pt modelId="{C6D68EF5-A68E-4E58-94A0-48140D0BE7AB}" type="parTrans" cxnId="{757DE0D4-D4C1-4EEB-ABAD-FDF200F5AF31}">
      <dgm:prSet/>
      <dgm:spPr/>
      <dgm:t>
        <a:bodyPr/>
        <a:lstStyle/>
        <a:p>
          <a:endParaRPr lang="en-AU"/>
        </a:p>
      </dgm:t>
    </dgm:pt>
    <dgm:pt modelId="{0FC3D47B-7AF8-402E-A2DF-48418175D53E}" type="sibTrans" cxnId="{757DE0D4-D4C1-4EEB-ABAD-FDF200F5AF31}">
      <dgm:prSet/>
      <dgm:spPr/>
      <dgm:t>
        <a:bodyPr/>
        <a:lstStyle/>
        <a:p>
          <a:endParaRPr lang="en-AU"/>
        </a:p>
      </dgm:t>
    </dgm:pt>
    <dgm:pt modelId="{FB2AD754-31A7-41E3-A248-E7551CCAC1A0}">
      <dgm:prSet phldrT="[Text]"/>
      <dgm:spPr/>
      <dgm:t>
        <a:bodyPr/>
        <a:lstStyle/>
        <a:p>
          <a:r>
            <a:rPr lang="en-AU" dirty="0" smtClean="0"/>
            <a:t>Negative mood</a:t>
          </a:r>
          <a:endParaRPr lang="en-AU" dirty="0"/>
        </a:p>
      </dgm:t>
    </dgm:pt>
    <dgm:pt modelId="{71103478-0BC0-4CEC-88BF-5433FDA335D4}" type="parTrans" cxnId="{52CF65C4-8DCD-4433-9770-24A1A815E600}">
      <dgm:prSet/>
      <dgm:spPr/>
      <dgm:t>
        <a:bodyPr/>
        <a:lstStyle/>
        <a:p>
          <a:endParaRPr lang="en-AU"/>
        </a:p>
      </dgm:t>
    </dgm:pt>
    <dgm:pt modelId="{2FF8386F-2DC5-4BDF-B05D-4C28815B9D62}" type="sibTrans" cxnId="{52CF65C4-8DCD-4433-9770-24A1A815E600}">
      <dgm:prSet/>
      <dgm:spPr/>
      <dgm:t>
        <a:bodyPr/>
        <a:lstStyle/>
        <a:p>
          <a:endParaRPr lang="en-AU"/>
        </a:p>
      </dgm:t>
    </dgm:pt>
    <dgm:pt modelId="{670FB86E-BD84-48C7-B941-5AD7E833CAEE}">
      <dgm:prSet phldrT="[Text]"/>
      <dgm:spPr/>
      <dgm:t>
        <a:bodyPr/>
        <a:lstStyle/>
        <a:p>
          <a:r>
            <a:rPr lang="en-AU" dirty="0" smtClean="0"/>
            <a:t>Victim Access</a:t>
          </a:r>
          <a:endParaRPr lang="en-AU" dirty="0"/>
        </a:p>
      </dgm:t>
    </dgm:pt>
    <dgm:pt modelId="{64354E89-EE51-4A3D-B1DA-BD43D8EDC05F}" type="parTrans" cxnId="{FAA795CE-900C-4B03-B051-93DBFE8679FF}">
      <dgm:prSet/>
      <dgm:spPr/>
      <dgm:t>
        <a:bodyPr/>
        <a:lstStyle/>
        <a:p>
          <a:endParaRPr lang="en-AU"/>
        </a:p>
      </dgm:t>
    </dgm:pt>
    <dgm:pt modelId="{B98B8464-920F-4B54-A367-84BEF48A51DD}" type="sibTrans" cxnId="{FAA795CE-900C-4B03-B051-93DBFE8679FF}">
      <dgm:prSet/>
      <dgm:spPr/>
      <dgm:t>
        <a:bodyPr/>
        <a:lstStyle/>
        <a:p>
          <a:endParaRPr lang="en-AU"/>
        </a:p>
      </dgm:t>
    </dgm:pt>
    <dgm:pt modelId="{B2C4889C-05EC-4930-AA93-337913B30B54}">
      <dgm:prSet phldrT="[Text]"/>
      <dgm:spPr/>
      <dgm:t>
        <a:bodyPr/>
        <a:lstStyle/>
        <a:p>
          <a:r>
            <a:rPr lang="en-AU" dirty="0" smtClean="0"/>
            <a:t>Offence Cognitions</a:t>
          </a:r>
          <a:endParaRPr lang="en-AU" dirty="0"/>
        </a:p>
      </dgm:t>
    </dgm:pt>
    <dgm:pt modelId="{4817EF5B-E0E9-4447-A553-21DF699C2AAF}" type="parTrans" cxnId="{F515F1DB-01F4-4C69-830C-BC7AC9BCC402}">
      <dgm:prSet/>
      <dgm:spPr/>
      <dgm:t>
        <a:bodyPr/>
        <a:lstStyle/>
        <a:p>
          <a:endParaRPr lang="en-AU"/>
        </a:p>
      </dgm:t>
    </dgm:pt>
    <dgm:pt modelId="{9D0075E3-8BB9-48C7-AC8F-01108735DCBF}" type="sibTrans" cxnId="{F515F1DB-01F4-4C69-830C-BC7AC9BCC402}">
      <dgm:prSet/>
      <dgm:spPr/>
      <dgm:t>
        <a:bodyPr/>
        <a:lstStyle/>
        <a:p>
          <a:endParaRPr lang="en-AU"/>
        </a:p>
      </dgm:t>
    </dgm:pt>
    <dgm:pt modelId="{977D042C-2717-4DDA-88B9-414BE633FDEC}">
      <dgm:prSet phldrT="[Text]"/>
      <dgm:spPr/>
      <dgm:t>
        <a:bodyPr/>
        <a:lstStyle/>
        <a:p>
          <a:r>
            <a:rPr lang="en-AU" dirty="0" smtClean="0"/>
            <a:t>Self-regulation</a:t>
          </a:r>
          <a:endParaRPr lang="en-AU" dirty="0"/>
        </a:p>
      </dgm:t>
    </dgm:pt>
    <dgm:pt modelId="{E5794D2B-D662-49B3-8FB6-9661A7F6DABC}" type="parTrans" cxnId="{DA040B34-A19A-4CB2-8A8F-47A5F5781C59}">
      <dgm:prSet/>
      <dgm:spPr/>
      <dgm:t>
        <a:bodyPr/>
        <a:lstStyle/>
        <a:p>
          <a:endParaRPr lang="en-AU"/>
        </a:p>
      </dgm:t>
    </dgm:pt>
    <dgm:pt modelId="{6BA0F9B7-66A4-410F-A9BB-EF7BDC44313C}" type="sibTrans" cxnId="{DA040B34-A19A-4CB2-8A8F-47A5F5781C59}">
      <dgm:prSet/>
      <dgm:spPr/>
      <dgm:t>
        <a:bodyPr/>
        <a:lstStyle/>
        <a:p>
          <a:endParaRPr lang="en-AU"/>
        </a:p>
      </dgm:t>
    </dgm:pt>
    <dgm:pt modelId="{9C980ED7-2795-4429-BADC-563B1BA17E6B}">
      <dgm:prSet phldrT="[Text]"/>
      <dgm:spPr/>
      <dgm:t>
        <a:bodyPr/>
        <a:lstStyle/>
        <a:p>
          <a:r>
            <a:rPr lang="en-AU" dirty="0" smtClean="0"/>
            <a:t>Family History</a:t>
          </a:r>
          <a:endParaRPr lang="en-AU" dirty="0"/>
        </a:p>
      </dgm:t>
    </dgm:pt>
    <dgm:pt modelId="{58DB7D20-9403-42FC-AC7C-371CA59FB739}" type="parTrans" cxnId="{BECDF6AD-68B4-46BF-A180-B5E32E0D6546}">
      <dgm:prSet/>
      <dgm:spPr/>
      <dgm:t>
        <a:bodyPr/>
        <a:lstStyle/>
        <a:p>
          <a:endParaRPr lang="en-AU"/>
        </a:p>
      </dgm:t>
    </dgm:pt>
    <dgm:pt modelId="{D227182B-6B69-4691-961E-9567AA113705}" type="sibTrans" cxnId="{BECDF6AD-68B4-46BF-A180-B5E32E0D6546}">
      <dgm:prSet/>
      <dgm:spPr/>
      <dgm:t>
        <a:bodyPr/>
        <a:lstStyle/>
        <a:p>
          <a:endParaRPr lang="en-AU"/>
        </a:p>
      </dgm:t>
    </dgm:pt>
    <dgm:pt modelId="{DB96ABA5-5854-41B2-AE43-87D50377D404}">
      <dgm:prSet phldrT="[Text]"/>
      <dgm:spPr/>
      <dgm:t>
        <a:bodyPr/>
        <a:lstStyle/>
        <a:p>
          <a:r>
            <a:rPr lang="en-AU" dirty="0" smtClean="0"/>
            <a:t>Dissocial Peer</a:t>
          </a:r>
          <a:endParaRPr lang="en-AU" dirty="0"/>
        </a:p>
      </dgm:t>
    </dgm:pt>
    <dgm:pt modelId="{1114E123-0F18-47A2-AA07-377B0E74E30C}" type="parTrans" cxnId="{F4103069-B96F-4415-92BE-93FEBCE2CA75}">
      <dgm:prSet/>
      <dgm:spPr/>
      <dgm:t>
        <a:bodyPr/>
        <a:lstStyle/>
        <a:p>
          <a:endParaRPr lang="en-AU"/>
        </a:p>
      </dgm:t>
    </dgm:pt>
    <dgm:pt modelId="{EE71E350-A598-42DB-AF4F-F74EC03B6BE7}" type="sibTrans" cxnId="{F4103069-B96F-4415-92BE-93FEBCE2CA75}">
      <dgm:prSet/>
      <dgm:spPr/>
      <dgm:t>
        <a:bodyPr/>
        <a:lstStyle/>
        <a:p>
          <a:endParaRPr lang="en-AU"/>
        </a:p>
      </dgm:t>
    </dgm:pt>
    <dgm:pt modelId="{B3F65087-5E38-415B-9FDA-8C7E646CF8E6}">
      <dgm:prSet phldrT="[Text]"/>
      <dgm:spPr/>
      <dgm:t>
        <a:bodyPr/>
        <a:lstStyle/>
        <a:p>
          <a:r>
            <a:rPr lang="en-AU" dirty="0" smtClean="0"/>
            <a:t>Expressed ideation</a:t>
          </a:r>
          <a:endParaRPr lang="en-AU" dirty="0"/>
        </a:p>
      </dgm:t>
    </dgm:pt>
    <dgm:pt modelId="{62197E51-2E7D-4A05-9E2E-7BDAEF589F6A}" type="parTrans" cxnId="{49B8C074-95EB-4644-9D32-8166EA28C3E8}">
      <dgm:prSet/>
      <dgm:spPr/>
      <dgm:t>
        <a:bodyPr/>
        <a:lstStyle/>
        <a:p>
          <a:endParaRPr lang="en-AU"/>
        </a:p>
      </dgm:t>
    </dgm:pt>
    <dgm:pt modelId="{01147173-DE04-4062-880F-082F57B924EC}" type="sibTrans" cxnId="{49B8C074-95EB-4644-9D32-8166EA28C3E8}">
      <dgm:prSet/>
      <dgm:spPr/>
      <dgm:t>
        <a:bodyPr/>
        <a:lstStyle/>
        <a:p>
          <a:endParaRPr lang="en-AU"/>
        </a:p>
      </dgm:t>
    </dgm:pt>
    <dgm:pt modelId="{2D76236E-A2D0-4E80-AF74-209EACD55101}">
      <dgm:prSet phldrT="[Text]"/>
      <dgm:spPr/>
      <dgm:t>
        <a:bodyPr/>
        <a:lstStyle/>
        <a:p>
          <a:r>
            <a:rPr lang="en-AU" dirty="0" smtClean="0"/>
            <a:t>Mental Illness</a:t>
          </a:r>
          <a:endParaRPr lang="en-AU" dirty="0"/>
        </a:p>
      </dgm:t>
    </dgm:pt>
    <dgm:pt modelId="{B2E9D740-A516-47C2-90E8-8A56DBB199DE}" type="parTrans" cxnId="{86566899-FD1F-40E3-A1F8-E7D4280D9A73}">
      <dgm:prSet/>
      <dgm:spPr/>
      <dgm:t>
        <a:bodyPr/>
        <a:lstStyle/>
        <a:p>
          <a:endParaRPr lang="en-AU"/>
        </a:p>
      </dgm:t>
    </dgm:pt>
    <dgm:pt modelId="{60D82F5F-68F9-41D2-9A49-DAAD28CAB98D}" type="sibTrans" cxnId="{86566899-FD1F-40E3-A1F8-E7D4280D9A73}">
      <dgm:prSet/>
      <dgm:spPr/>
      <dgm:t>
        <a:bodyPr/>
        <a:lstStyle/>
        <a:p>
          <a:endParaRPr lang="en-AU"/>
        </a:p>
      </dgm:t>
    </dgm:pt>
    <dgm:pt modelId="{687D7ABD-7325-4249-A596-6B0CA369D4A8}">
      <dgm:prSet phldrT="[Text]"/>
      <dgm:spPr/>
      <dgm:t>
        <a:bodyPr/>
        <a:lstStyle/>
        <a:p>
          <a:r>
            <a:rPr lang="en-AU" dirty="0" smtClean="0"/>
            <a:t>Prior History</a:t>
          </a:r>
          <a:endParaRPr lang="en-AU" dirty="0"/>
        </a:p>
      </dgm:t>
    </dgm:pt>
    <dgm:pt modelId="{371654CA-51A7-41D3-A61B-28FA8B115FC9}" type="parTrans" cxnId="{D98C0D97-7701-4CEE-B4EC-876B8F7D3D7C}">
      <dgm:prSet/>
      <dgm:spPr/>
      <dgm:t>
        <a:bodyPr/>
        <a:lstStyle/>
        <a:p>
          <a:endParaRPr lang="en-AU"/>
        </a:p>
      </dgm:t>
    </dgm:pt>
    <dgm:pt modelId="{81FA37D1-14B7-468F-A29E-A6527CCDCE65}" type="sibTrans" cxnId="{D98C0D97-7701-4CEE-B4EC-876B8F7D3D7C}">
      <dgm:prSet/>
      <dgm:spPr/>
      <dgm:t>
        <a:bodyPr/>
        <a:lstStyle/>
        <a:p>
          <a:endParaRPr lang="en-AU"/>
        </a:p>
      </dgm:t>
    </dgm:pt>
    <dgm:pt modelId="{286598F5-2F34-422B-A934-6451BB2EA6AB}">
      <dgm:prSet phldrT="[Text]"/>
      <dgm:spPr/>
      <dgm:t>
        <a:bodyPr/>
        <a:lstStyle/>
        <a:p>
          <a:r>
            <a:rPr lang="en-AU" dirty="0" smtClean="0"/>
            <a:t>Child Abuse</a:t>
          </a:r>
          <a:endParaRPr lang="en-AU" dirty="0"/>
        </a:p>
      </dgm:t>
    </dgm:pt>
    <dgm:pt modelId="{7C37E13F-0AF0-40D5-AF59-FEDE16B92016}" type="sibTrans" cxnId="{82BAC0B2-0E50-49CF-A893-783CDBA352AA}">
      <dgm:prSet/>
      <dgm:spPr/>
      <dgm:t>
        <a:bodyPr/>
        <a:lstStyle/>
        <a:p>
          <a:endParaRPr lang="en-AU"/>
        </a:p>
      </dgm:t>
    </dgm:pt>
    <dgm:pt modelId="{6826ED36-320D-4A96-9833-1F6B341CB5B2}" type="parTrans" cxnId="{82BAC0B2-0E50-49CF-A893-783CDBA352AA}">
      <dgm:prSet/>
      <dgm:spPr/>
      <dgm:t>
        <a:bodyPr/>
        <a:lstStyle/>
        <a:p>
          <a:endParaRPr lang="en-AU"/>
        </a:p>
      </dgm:t>
    </dgm:pt>
    <dgm:pt modelId="{B9E3259E-F550-4D63-A9D5-DEA40DA910B0}">
      <dgm:prSet phldrT="[Text]"/>
      <dgm:spPr/>
      <dgm:t>
        <a:bodyPr/>
        <a:lstStyle/>
        <a:p>
          <a:r>
            <a:rPr lang="en-AU" dirty="0" smtClean="0"/>
            <a:t>Employment</a:t>
          </a:r>
          <a:endParaRPr lang="en-AU" dirty="0"/>
        </a:p>
      </dgm:t>
    </dgm:pt>
    <dgm:pt modelId="{11CE74AF-AFA8-4031-AE2E-4BB1EB548292}" type="parTrans" cxnId="{756325E8-7A8E-462E-8168-665A8E369CD4}">
      <dgm:prSet/>
      <dgm:spPr/>
      <dgm:t>
        <a:bodyPr/>
        <a:lstStyle/>
        <a:p>
          <a:endParaRPr lang="en-AU"/>
        </a:p>
      </dgm:t>
    </dgm:pt>
    <dgm:pt modelId="{DDD3A0A1-0141-437B-B111-01355D3A6035}" type="sibTrans" cxnId="{756325E8-7A8E-462E-8168-665A8E369CD4}">
      <dgm:prSet/>
      <dgm:spPr/>
      <dgm:t>
        <a:bodyPr/>
        <a:lstStyle/>
        <a:p>
          <a:endParaRPr lang="en-AU"/>
        </a:p>
      </dgm:t>
    </dgm:pt>
    <dgm:pt modelId="{63344058-AF91-4123-A8A0-7A81E0E089B8}" type="pres">
      <dgm:prSet presAssocID="{5653A1A5-33BB-4DED-9723-AC98C319E3CB}" presName="composite" presStyleCnt="0">
        <dgm:presLayoutVars>
          <dgm:chMax val="1"/>
          <dgm:dir/>
          <dgm:resizeHandles val="exact"/>
        </dgm:presLayoutVars>
      </dgm:prSet>
      <dgm:spPr/>
      <dgm:t>
        <a:bodyPr/>
        <a:lstStyle/>
        <a:p>
          <a:endParaRPr lang="en-AU"/>
        </a:p>
      </dgm:t>
    </dgm:pt>
    <dgm:pt modelId="{3B705D06-21C4-45A7-84CF-93AAB436E4FC}" type="pres">
      <dgm:prSet presAssocID="{5653A1A5-33BB-4DED-9723-AC98C319E3CB}" presName="radial" presStyleCnt="0">
        <dgm:presLayoutVars>
          <dgm:animLvl val="ctr"/>
        </dgm:presLayoutVars>
      </dgm:prSet>
      <dgm:spPr/>
    </dgm:pt>
    <dgm:pt modelId="{0FE1E910-358F-47CD-8F40-B08CAA15F7C2}" type="pres">
      <dgm:prSet presAssocID="{A2D3ADFE-FE40-41D0-B667-9AEAA963834D}" presName="centerShape" presStyleLbl="vennNode1" presStyleIdx="0" presStyleCnt="16"/>
      <dgm:spPr/>
      <dgm:t>
        <a:bodyPr/>
        <a:lstStyle/>
        <a:p>
          <a:endParaRPr lang="en-AU"/>
        </a:p>
      </dgm:t>
    </dgm:pt>
    <dgm:pt modelId="{574167CD-3943-4BBE-B119-3C11ECEFC972}" type="pres">
      <dgm:prSet presAssocID="{35E0D136-C55F-4C3C-AD71-2B19104B289F}" presName="node" presStyleLbl="vennNode1" presStyleIdx="1" presStyleCnt="16">
        <dgm:presLayoutVars>
          <dgm:bulletEnabled val="1"/>
        </dgm:presLayoutVars>
      </dgm:prSet>
      <dgm:spPr/>
      <dgm:t>
        <a:bodyPr/>
        <a:lstStyle/>
        <a:p>
          <a:endParaRPr lang="en-AU"/>
        </a:p>
      </dgm:t>
    </dgm:pt>
    <dgm:pt modelId="{5C83D3E0-4A02-4797-B344-8B148D28CEAA}" type="pres">
      <dgm:prSet presAssocID="{94F70CC4-4DBD-404C-907A-028692258E2F}" presName="node" presStyleLbl="vennNode1" presStyleIdx="2" presStyleCnt="16">
        <dgm:presLayoutVars>
          <dgm:bulletEnabled val="1"/>
        </dgm:presLayoutVars>
      </dgm:prSet>
      <dgm:spPr/>
      <dgm:t>
        <a:bodyPr/>
        <a:lstStyle/>
        <a:p>
          <a:endParaRPr lang="en-AU"/>
        </a:p>
      </dgm:t>
    </dgm:pt>
    <dgm:pt modelId="{E180EF93-0B36-4EA7-BA07-FF085527615A}" type="pres">
      <dgm:prSet presAssocID="{95B713B9-79AA-4CA5-BD9A-F77F9FBA1878}" presName="node" presStyleLbl="vennNode1" presStyleIdx="3" presStyleCnt="16">
        <dgm:presLayoutVars>
          <dgm:bulletEnabled val="1"/>
        </dgm:presLayoutVars>
      </dgm:prSet>
      <dgm:spPr/>
      <dgm:t>
        <a:bodyPr/>
        <a:lstStyle/>
        <a:p>
          <a:endParaRPr lang="en-AU"/>
        </a:p>
      </dgm:t>
    </dgm:pt>
    <dgm:pt modelId="{99FA1D5A-58C5-4944-8F9C-82D69885014F}" type="pres">
      <dgm:prSet presAssocID="{A9C24C3B-9310-4B1C-87E1-F123DA5402F2}" presName="node" presStyleLbl="vennNode1" presStyleIdx="4" presStyleCnt="16">
        <dgm:presLayoutVars>
          <dgm:bulletEnabled val="1"/>
        </dgm:presLayoutVars>
      </dgm:prSet>
      <dgm:spPr/>
      <dgm:t>
        <a:bodyPr/>
        <a:lstStyle/>
        <a:p>
          <a:endParaRPr lang="en-AU"/>
        </a:p>
      </dgm:t>
    </dgm:pt>
    <dgm:pt modelId="{BCA4B787-4983-49D2-B8A0-BA7E65EB75BA}" type="pres">
      <dgm:prSet presAssocID="{FB2AD754-31A7-41E3-A248-E7551CCAC1A0}" presName="node" presStyleLbl="vennNode1" presStyleIdx="5" presStyleCnt="16">
        <dgm:presLayoutVars>
          <dgm:bulletEnabled val="1"/>
        </dgm:presLayoutVars>
      </dgm:prSet>
      <dgm:spPr/>
      <dgm:t>
        <a:bodyPr/>
        <a:lstStyle/>
        <a:p>
          <a:endParaRPr lang="en-AU"/>
        </a:p>
      </dgm:t>
    </dgm:pt>
    <dgm:pt modelId="{670CA19A-D427-4FAD-BFFC-392D43B01C34}" type="pres">
      <dgm:prSet presAssocID="{670FB86E-BD84-48C7-B941-5AD7E833CAEE}" presName="node" presStyleLbl="vennNode1" presStyleIdx="6" presStyleCnt="16">
        <dgm:presLayoutVars>
          <dgm:bulletEnabled val="1"/>
        </dgm:presLayoutVars>
      </dgm:prSet>
      <dgm:spPr/>
      <dgm:t>
        <a:bodyPr/>
        <a:lstStyle/>
        <a:p>
          <a:endParaRPr lang="en-AU"/>
        </a:p>
      </dgm:t>
    </dgm:pt>
    <dgm:pt modelId="{3F92D2E0-82C9-4A3B-AF1B-84013D7E5AA2}" type="pres">
      <dgm:prSet presAssocID="{B2C4889C-05EC-4930-AA93-337913B30B54}" presName="node" presStyleLbl="vennNode1" presStyleIdx="7" presStyleCnt="16">
        <dgm:presLayoutVars>
          <dgm:bulletEnabled val="1"/>
        </dgm:presLayoutVars>
      </dgm:prSet>
      <dgm:spPr/>
      <dgm:t>
        <a:bodyPr/>
        <a:lstStyle/>
        <a:p>
          <a:endParaRPr lang="en-AU"/>
        </a:p>
      </dgm:t>
    </dgm:pt>
    <dgm:pt modelId="{CC7AFA38-F93F-4F8B-9F2C-E750D4D92378}" type="pres">
      <dgm:prSet presAssocID="{977D042C-2717-4DDA-88B9-414BE633FDEC}" presName="node" presStyleLbl="vennNode1" presStyleIdx="8" presStyleCnt="16">
        <dgm:presLayoutVars>
          <dgm:bulletEnabled val="1"/>
        </dgm:presLayoutVars>
      </dgm:prSet>
      <dgm:spPr/>
      <dgm:t>
        <a:bodyPr/>
        <a:lstStyle/>
        <a:p>
          <a:endParaRPr lang="en-AU"/>
        </a:p>
      </dgm:t>
    </dgm:pt>
    <dgm:pt modelId="{536A5086-A6E1-4E9A-850B-BE7BF7D8F8AE}" type="pres">
      <dgm:prSet presAssocID="{B3F65087-5E38-415B-9FDA-8C7E646CF8E6}" presName="node" presStyleLbl="vennNode1" presStyleIdx="9" presStyleCnt="16">
        <dgm:presLayoutVars>
          <dgm:bulletEnabled val="1"/>
        </dgm:presLayoutVars>
      </dgm:prSet>
      <dgm:spPr/>
      <dgm:t>
        <a:bodyPr/>
        <a:lstStyle/>
        <a:p>
          <a:endParaRPr lang="en-AU"/>
        </a:p>
      </dgm:t>
    </dgm:pt>
    <dgm:pt modelId="{8D3864DB-07AA-4E14-9FF7-CAECB002AFB7}" type="pres">
      <dgm:prSet presAssocID="{2D76236E-A2D0-4E80-AF74-209EACD55101}" presName="node" presStyleLbl="vennNode1" presStyleIdx="10" presStyleCnt="16">
        <dgm:presLayoutVars>
          <dgm:bulletEnabled val="1"/>
        </dgm:presLayoutVars>
      </dgm:prSet>
      <dgm:spPr/>
      <dgm:t>
        <a:bodyPr/>
        <a:lstStyle/>
        <a:p>
          <a:endParaRPr lang="en-AU"/>
        </a:p>
      </dgm:t>
    </dgm:pt>
    <dgm:pt modelId="{744F9B6A-FE2F-492A-93EE-C18FE3A6FD6A}" type="pres">
      <dgm:prSet presAssocID="{687D7ABD-7325-4249-A596-6B0CA369D4A8}" presName="node" presStyleLbl="vennNode1" presStyleIdx="11" presStyleCnt="16">
        <dgm:presLayoutVars>
          <dgm:bulletEnabled val="1"/>
        </dgm:presLayoutVars>
      </dgm:prSet>
      <dgm:spPr/>
      <dgm:t>
        <a:bodyPr/>
        <a:lstStyle/>
        <a:p>
          <a:endParaRPr lang="en-AU"/>
        </a:p>
      </dgm:t>
    </dgm:pt>
    <dgm:pt modelId="{53318257-D818-4D5B-B510-5BCF49569652}" type="pres">
      <dgm:prSet presAssocID="{286598F5-2F34-422B-A934-6451BB2EA6AB}" presName="node" presStyleLbl="vennNode1" presStyleIdx="12" presStyleCnt="16">
        <dgm:presLayoutVars>
          <dgm:bulletEnabled val="1"/>
        </dgm:presLayoutVars>
      </dgm:prSet>
      <dgm:spPr/>
      <dgm:t>
        <a:bodyPr/>
        <a:lstStyle/>
        <a:p>
          <a:endParaRPr lang="en-AU"/>
        </a:p>
      </dgm:t>
    </dgm:pt>
    <dgm:pt modelId="{EE850D41-E9A5-43C6-B327-109DB78F3C7D}" type="pres">
      <dgm:prSet presAssocID="{B9E3259E-F550-4D63-A9D5-DEA40DA910B0}" presName="node" presStyleLbl="vennNode1" presStyleIdx="13" presStyleCnt="16">
        <dgm:presLayoutVars>
          <dgm:bulletEnabled val="1"/>
        </dgm:presLayoutVars>
      </dgm:prSet>
      <dgm:spPr/>
      <dgm:t>
        <a:bodyPr/>
        <a:lstStyle/>
        <a:p>
          <a:endParaRPr lang="en-AU"/>
        </a:p>
      </dgm:t>
    </dgm:pt>
    <dgm:pt modelId="{8A9CB51D-8BFD-4A0A-A3C6-3F10EC3F068E}" type="pres">
      <dgm:prSet presAssocID="{9C980ED7-2795-4429-BADC-563B1BA17E6B}" presName="node" presStyleLbl="vennNode1" presStyleIdx="14" presStyleCnt="16">
        <dgm:presLayoutVars>
          <dgm:bulletEnabled val="1"/>
        </dgm:presLayoutVars>
      </dgm:prSet>
      <dgm:spPr/>
      <dgm:t>
        <a:bodyPr/>
        <a:lstStyle/>
        <a:p>
          <a:endParaRPr lang="en-AU"/>
        </a:p>
      </dgm:t>
    </dgm:pt>
    <dgm:pt modelId="{0DB132CD-E6D5-4C86-BF1C-B41B65FEA2D0}" type="pres">
      <dgm:prSet presAssocID="{DB96ABA5-5854-41B2-AE43-87D50377D404}" presName="node" presStyleLbl="vennNode1" presStyleIdx="15" presStyleCnt="16">
        <dgm:presLayoutVars>
          <dgm:bulletEnabled val="1"/>
        </dgm:presLayoutVars>
      </dgm:prSet>
      <dgm:spPr/>
      <dgm:t>
        <a:bodyPr/>
        <a:lstStyle/>
        <a:p>
          <a:endParaRPr lang="en-AU"/>
        </a:p>
      </dgm:t>
    </dgm:pt>
  </dgm:ptLst>
  <dgm:cxnLst>
    <dgm:cxn modelId="{043C47A4-CF26-4274-823C-828E841A1585}" type="presOf" srcId="{B2C4889C-05EC-4930-AA93-337913B30B54}" destId="{3F92D2E0-82C9-4A3B-AF1B-84013D7E5AA2}" srcOrd="0" destOrd="0" presId="urn:microsoft.com/office/officeart/2005/8/layout/radial3"/>
    <dgm:cxn modelId="{BA37762F-2E64-486C-8AE3-AAB1B68416E8}" type="presOf" srcId="{B9E3259E-F550-4D63-A9D5-DEA40DA910B0}" destId="{EE850D41-E9A5-43C6-B327-109DB78F3C7D}" srcOrd="0" destOrd="0" presId="urn:microsoft.com/office/officeart/2005/8/layout/radial3"/>
    <dgm:cxn modelId="{DA040B34-A19A-4CB2-8A8F-47A5F5781C59}" srcId="{A2D3ADFE-FE40-41D0-B667-9AEAA963834D}" destId="{977D042C-2717-4DDA-88B9-414BE633FDEC}" srcOrd="7" destOrd="0" parTransId="{E5794D2B-D662-49B3-8FB6-9661A7F6DABC}" sibTransId="{6BA0F9B7-66A4-410F-A9BB-EF7BDC44313C}"/>
    <dgm:cxn modelId="{9CD74047-C353-4C41-80AF-22331930133C}" type="presOf" srcId="{FB2AD754-31A7-41E3-A248-E7551CCAC1A0}" destId="{BCA4B787-4983-49D2-B8A0-BA7E65EB75BA}" srcOrd="0" destOrd="0" presId="urn:microsoft.com/office/officeart/2005/8/layout/radial3"/>
    <dgm:cxn modelId="{756325E8-7A8E-462E-8168-665A8E369CD4}" srcId="{A2D3ADFE-FE40-41D0-B667-9AEAA963834D}" destId="{B9E3259E-F550-4D63-A9D5-DEA40DA910B0}" srcOrd="12" destOrd="0" parTransId="{11CE74AF-AFA8-4031-AE2E-4BB1EB548292}" sibTransId="{DDD3A0A1-0141-437B-B111-01355D3A6035}"/>
    <dgm:cxn modelId="{F515F1DB-01F4-4C69-830C-BC7AC9BCC402}" srcId="{A2D3ADFE-FE40-41D0-B667-9AEAA963834D}" destId="{B2C4889C-05EC-4930-AA93-337913B30B54}" srcOrd="6" destOrd="0" parTransId="{4817EF5B-E0E9-4447-A553-21DF699C2AAF}" sibTransId="{9D0075E3-8BB9-48C7-AC8F-01108735DCBF}"/>
    <dgm:cxn modelId="{674E4E2F-BFA0-4C77-85FE-9DBA649C17BF}" type="presOf" srcId="{286598F5-2F34-422B-A934-6451BB2EA6AB}" destId="{53318257-D818-4D5B-B510-5BCF49569652}" srcOrd="0" destOrd="0" presId="urn:microsoft.com/office/officeart/2005/8/layout/radial3"/>
    <dgm:cxn modelId="{A4B6DC8E-C9AA-40DB-A7C8-8DA93B6A697E}" srcId="{A2D3ADFE-FE40-41D0-B667-9AEAA963834D}" destId="{35E0D136-C55F-4C3C-AD71-2B19104B289F}" srcOrd="0" destOrd="0" parTransId="{9AC3E0DB-9DAB-450F-9BB8-D53FE91164D9}" sibTransId="{C7533827-806F-4F7E-9703-0D6D5ED11E26}"/>
    <dgm:cxn modelId="{921DEE4B-AB63-463B-B0BF-3D9929495C16}" type="presOf" srcId="{9C980ED7-2795-4429-BADC-563B1BA17E6B}" destId="{8A9CB51D-8BFD-4A0A-A3C6-3F10EC3F068E}" srcOrd="0" destOrd="0" presId="urn:microsoft.com/office/officeart/2005/8/layout/radial3"/>
    <dgm:cxn modelId="{50E12655-8794-4B98-A14B-F68634F2AB81}" type="presOf" srcId="{687D7ABD-7325-4249-A596-6B0CA369D4A8}" destId="{744F9B6A-FE2F-492A-93EE-C18FE3A6FD6A}" srcOrd="0" destOrd="0" presId="urn:microsoft.com/office/officeart/2005/8/layout/radial3"/>
    <dgm:cxn modelId="{408AF6FB-4B41-4CE7-A132-45E38E09761B}" srcId="{5653A1A5-33BB-4DED-9723-AC98C319E3CB}" destId="{A2D3ADFE-FE40-41D0-B667-9AEAA963834D}" srcOrd="0" destOrd="0" parTransId="{1F575882-57AD-4921-B570-DA71AF994955}" sibTransId="{DA592DA1-6B04-4921-8BC6-177B8A2154E3}"/>
    <dgm:cxn modelId="{82BAC0B2-0E50-49CF-A893-783CDBA352AA}" srcId="{A2D3ADFE-FE40-41D0-B667-9AEAA963834D}" destId="{286598F5-2F34-422B-A934-6451BB2EA6AB}" srcOrd="11" destOrd="0" parTransId="{6826ED36-320D-4A96-9833-1F6B341CB5B2}" sibTransId="{7C37E13F-0AF0-40D5-AF59-FEDE16B92016}"/>
    <dgm:cxn modelId="{F4103069-B96F-4415-92BE-93FEBCE2CA75}" srcId="{A2D3ADFE-FE40-41D0-B667-9AEAA963834D}" destId="{DB96ABA5-5854-41B2-AE43-87D50377D404}" srcOrd="14" destOrd="0" parTransId="{1114E123-0F18-47A2-AA07-377B0E74E30C}" sibTransId="{EE71E350-A598-42DB-AF4F-F74EC03B6BE7}"/>
    <dgm:cxn modelId="{FB1C0A0B-39CF-4450-97D8-C8259A669ECB}" srcId="{A2D3ADFE-FE40-41D0-B667-9AEAA963834D}" destId="{95B713B9-79AA-4CA5-BD9A-F77F9FBA1878}" srcOrd="2" destOrd="0" parTransId="{AE655231-E83E-4763-A656-714DBAAF3BF1}" sibTransId="{449420AD-7C2F-41BB-B2E7-8C9A2982D08A}"/>
    <dgm:cxn modelId="{E11F93E6-3CBD-4BD6-86A3-BA2A2BF8A16D}" srcId="{A2D3ADFE-FE40-41D0-B667-9AEAA963834D}" destId="{94F70CC4-4DBD-404C-907A-028692258E2F}" srcOrd="1" destOrd="0" parTransId="{6D30E323-7975-4D7E-A33D-530E3F2284B6}" sibTransId="{D50DF34E-4B48-4A45-8BD0-AF5F15BCB0BE}"/>
    <dgm:cxn modelId="{86566899-FD1F-40E3-A1F8-E7D4280D9A73}" srcId="{A2D3ADFE-FE40-41D0-B667-9AEAA963834D}" destId="{2D76236E-A2D0-4E80-AF74-209EACD55101}" srcOrd="9" destOrd="0" parTransId="{B2E9D740-A516-47C2-90E8-8A56DBB199DE}" sibTransId="{60D82F5F-68F9-41D2-9A49-DAAD28CAB98D}"/>
    <dgm:cxn modelId="{757DE0D4-D4C1-4EEB-ABAD-FDF200F5AF31}" srcId="{A2D3ADFE-FE40-41D0-B667-9AEAA963834D}" destId="{A9C24C3B-9310-4B1C-87E1-F123DA5402F2}" srcOrd="3" destOrd="0" parTransId="{C6D68EF5-A68E-4E58-94A0-48140D0BE7AB}" sibTransId="{0FC3D47B-7AF8-402E-A2DF-48418175D53E}"/>
    <dgm:cxn modelId="{871855A6-3C38-492E-9535-4D3802F3ED6C}" type="presOf" srcId="{94F70CC4-4DBD-404C-907A-028692258E2F}" destId="{5C83D3E0-4A02-4797-B344-8B148D28CEAA}" srcOrd="0" destOrd="0" presId="urn:microsoft.com/office/officeart/2005/8/layout/radial3"/>
    <dgm:cxn modelId="{6508E2DA-23F9-4E3F-AF1F-0A4849354DC1}" type="presOf" srcId="{A2D3ADFE-FE40-41D0-B667-9AEAA963834D}" destId="{0FE1E910-358F-47CD-8F40-B08CAA15F7C2}" srcOrd="0" destOrd="0" presId="urn:microsoft.com/office/officeart/2005/8/layout/radial3"/>
    <dgm:cxn modelId="{FAA795CE-900C-4B03-B051-93DBFE8679FF}" srcId="{A2D3ADFE-FE40-41D0-B667-9AEAA963834D}" destId="{670FB86E-BD84-48C7-B941-5AD7E833CAEE}" srcOrd="5" destOrd="0" parTransId="{64354E89-EE51-4A3D-B1DA-BD43D8EDC05F}" sibTransId="{B98B8464-920F-4B54-A367-84BEF48A51DD}"/>
    <dgm:cxn modelId="{7BCE399C-E0B0-4B9F-AAF4-B19301FA5C52}" type="presOf" srcId="{977D042C-2717-4DDA-88B9-414BE633FDEC}" destId="{CC7AFA38-F93F-4F8B-9F2C-E750D4D92378}" srcOrd="0" destOrd="0" presId="urn:microsoft.com/office/officeart/2005/8/layout/radial3"/>
    <dgm:cxn modelId="{009D1E39-D3D2-4580-835E-95912F8F2BA8}" type="presOf" srcId="{2D76236E-A2D0-4E80-AF74-209EACD55101}" destId="{8D3864DB-07AA-4E14-9FF7-CAECB002AFB7}" srcOrd="0" destOrd="0" presId="urn:microsoft.com/office/officeart/2005/8/layout/radial3"/>
    <dgm:cxn modelId="{5E405F9F-0B10-4120-AA83-E8829F22DBBB}" type="presOf" srcId="{A9C24C3B-9310-4B1C-87E1-F123DA5402F2}" destId="{99FA1D5A-58C5-4944-8F9C-82D69885014F}" srcOrd="0" destOrd="0" presId="urn:microsoft.com/office/officeart/2005/8/layout/radial3"/>
    <dgm:cxn modelId="{0373D2E9-CFDA-4E34-B961-A04908F4239F}" type="presOf" srcId="{5653A1A5-33BB-4DED-9723-AC98C319E3CB}" destId="{63344058-AF91-4123-A8A0-7A81E0E089B8}" srcOrd="0" destOrd="0" presId="urn:microsoft.com/office/officeart/2005/8/layout/radial3"/>
    <dgm:cxn modelId="{52CF65C4-8DCD-4433-9770-24A1A815E600}" srcId="{A2D3ADFE-FE40-41D0-B667-9AEAA963834D}" destId="{FB2AD754-31A7-41E3-A248-E7551CCAC1A0}" srcOrd="4" destOrd="0" parTransId="{71103478-0BC0-4CEC-88BF-5433FDA335D4}" sibTransId="{2FF8386F-2DC5-4BDF-B05D-4C28815B9D62}"/>
    <dgm:cxn modelId="{C8266755-6F03-49CA-AF68-703D81D17EB2}" type="presOf" srcId="{670FB86E-BD84-48C7-B941-5AD7E833CAEE}" destId="{670CA19A-D427-4FAD-BFFC-392D43B01C34}" srcOrd="0" destOrd="0" presId="urn:microsoft.com/office/officeart/2005/8/layout/radial3"/>
    <dgm:cxn modelId="{F939A5D2-1F1D-4337-85CD-3786072C9383}" type="presOf" srcId="{DB96ABA5-5854-41B2-AE43-87D50377D404}" destId="{0DB132CD-E6D5-4C86-BF1C-B41B65FEA2D0}" srcOrd="0" destOrd="0" presId="urn:microsoft.com/office/officeart/2005/8/layout/radial3"/>
    <dgm:cxn modelId="{6332E58C-BECF-4A47-B4EE-EB0AA31E301A}" type="presOf" srcId="{95B713B9-79AA-4CA5-BD9A-F77F9FBA1878}" destId="{E180EF93-0B36-4EA7-BA07-FF085527615A}" srcOrd="0" destOrd="0" presId="urn:microsoft.com/office/officeart/2005/8/layout/radial3"/>
    <dgm:cxn modelId="{B3AE7BBF-04E2-439B-8645-11024375BDEF}" type="presOf" srcId="{35E0D136-C55F-4C3C-AD71-2B19104B289F}" destId="{574167CD-3943-4BBE-B119-3C11ECEFC972}" srcOrd="0" destOrd="0" presId="urn:microsoft.com/office/officeart/2005/8/layout/radial3"/>
    <dgm:cxn modelId="{49B8C074-95EB-4644-9D32-8166EA28C3E8}" srcId="{A2D3ADFE-FE40-41D0-B667-9AEAA963834D}" destId="{B3F65087-5E38-415B-9FDA-8C7E646CF8E6}" srcOrd="8" destOrd="0" parTransId="{62197E51-2E7D-4A05-9E2E-7BDAEF589F6A}" sibTransId="{01147173-DE04-4062-880F-082F57B924EC}"/>
    <dgm:cxn modelId="{D98C0D97-7701-4CEE-B4EC-876B8F7D3D7C}" srcId="{A2D3ADFE-FE40-41D0-B667-9AEAA963834D}" destId="{687D7ABD-7325-4249-A596-6B0CA369D4A8}" srcOrd="10" destOrd="0" parTransId="{371654CA-51A7-41D3-A61B-28FA8B115FC9}" sibTransId="{81FA37D1-14B7-468F-A29E-A6527CCDCE65}"/>
    <dgm:cxn modelId="{BECDF6AD-68B4-46BF-A180-B5E32E0D6546}" srcId="{A2D3ADFE-FE40-41D0-B667-9AEAA963834D}" destId="{9C980ED7-2795-4429-BADC-563B1BA17E6B}" srcOrd="13" destOrd="0" parTransId="{58DB7D20-9403-42FC-AC7C-371CA59FB739}" sibTransId="{D227182B-6B69-4691-961E-9567AA113705}"/>
    <dgm:cxn modelId="{52B8EB47-AB6F-435E-9FF1-2CEC361640C3}" type="presOf" srcId="{B3F65087-5E38-415B-9FDA-8C7E646CF8E6}" destId="{536A5086-A6E1-4E9A-850B-BE7BF7D8F8AE}" srcOrd="0" destOrd="0" presId="urn:microsoft.com/office/officeart/2005/8/layout/radial3"/>
    <dgm:cxn modelId="{62AB8E47-73C8-4809-AFF4-B4D9F1BF9B60}" type="presParOf" srcId="{63344058-AF91-4123-A8A0-7A81E0E089B8}" destId="{3B705D06-21C4-45A7-84CF-93AAB436E4FC}" srcOrd="0" destOrd="0" presId="urn:microsoft.com/office/officeart/2005/8/layout/radial3"/>
    <dgm:cxn modelId="{DA15758B-F41F-495B-B1F0-693D76186D60}" type="presParOf" srcId="{3B705D06-21C4-45A7-84CF-93AAB436E4FC}" destId="{0FE1E910-358F-47CD-8F40-B08CAA15F7C2}" srcOrd="0" destOrd="0" presId="urn:microsoft.com/office/officeart/2005/8/layout/radial3"/>
    <dgm:cxn modelId="{2D9D3B86-9A7D-4AC5-AABF-5F05F9CBBB30}" type="presParOf" srcId="{3B705D06-21C4-45A7-84CF-93AAB436E4FC}" destId="{574167CD-3943-4BBE-B119-3C11ECEFC972}" srcOrd="1" destOrd="0" presId="urn:microsoft.com/office/officeart/2005/8/layout/radial3"/>
    <dgm:cxn modelId="{0FCB6183-EE90-4CFB-8956-FDC56079D636}" type="presParOf" srcId="{3B705D06-21C4-45A7-84CF-93AAB436E4FC}" destId="{5C83D3E0-4A02-4797-B344-8B148D28CEAA}" srcOrd="2" destOrd="0" presId="urn:microsoft.com/office/officeart/2005/8/layout/radial3"/>
    <dgm:cxn modelId="{E94C2A52-141B-4F12-885F-174FD97109AA}" type="presParOf" srcId="{3B705D06-21C4-45A7-84CF-93AAB436E4FC}" destId="{E180EF93-0B36-4EA7-BA07-FF085527615A}" srcOrd="3" destOrd="0" presId="urn:microsoft.com/office/officeart/2005/8/layout/radial3"/>
    <dgm:cxn modelId="{1F37CCA6-BAAB-4046-BAAA-690E56BF52F6}" type="presParOf" srcId="{3B705D06-21C4-45A7-84CF-93AAB436E4FC}" destId="{99FA1D5A-58C5-4944-8F9C-82D69885014F}" srcOrd="4" destOrd="0" presId="urn:microsoft.com/office/officeart/2005/8/layout/radial3"/>
    <dgm:cxn modelId="{999EB704-4150-4DE8-9545-5860DE11E28D}" type="presParOf" srcId="{3B705D06-21C4-45A7-84CF-93AAB436E4FC}" destId="{BCA4B787-4983-49D2-B8A0-BA7E65EB75BA}" srcOrd="5" destOrd="0" presId="urn:microsoft.com/office/officeart/2005/8/layout/radial3"/>
    <dgm:cxn modelId="{509ED68A-EDD5-4686-89E7-971930CF73C5}" type="presParOf" srcId="{3B705D06-21C4-45A7-84CF-93AAB436E4FC}" destId="{670CA19A-D427-4FAD-BFFC-392D43B01C34}" srcOrd="6" destOrd="0" presId="urn:microsoft.com/office/officeart/2005/8/layout/radial3"/>
    <dgm:cxn modelId="{49EA44A3-6320-4D67-8096-08FAED96C4CB}" type="presParOf" srcId="{3B705D06-21C4-45A7-84CF-93AAB436E4FC}" destId="{3F92D2E0-82C9-4A3B-AF1B-84013D7E5AA2}" srcOrd="7" destOrd="0" presId="urn:microsoft.com/office/officeart/2005/8/layout/radial3"/>
    <dgm:cxn modelId="{D62F8F70-384B-4675-9085-2ED9A0113F63}" type="presParOf" srcId="{3B705D06-21C4-45A7-84CF-93AAB436E4FC}" destId="{CC7AFA38-F93F-4F8B-9F2C-E750D4D92378}" srcOrd="8" destOrd="0" presId="urn:microsoft.com/office/officeart/2005/8/layout/radial3"/>
    <dgm:cxn modelId="{954CDB70-E405-403B-8D50-70B4DF1E08FF}" type="presParOf" srcId="{3B705D06-21C4-45A7-84CF-93AAB436E4FC}" destId="{536A5086-A6E1-4E9A-850B-BE7BF7D8F8AE}" srcOrd="9" destOrd="0" presId="urn:microsoft.com/office/officeart/2005/8/layout/radial3"/>
    <dgm:cxn modelId="{712791D6-BE6D-42F9-8CDE-0B59F8B87C24}" type="presParOf" srcId="{3B705D06-21C4-45A7-84CF-93AAB436E4FC}" destId="{8D3864DB-07AA-4E14-9FF7-CAECB002AFB7}" srcOrd="10" destOrd="0" presId="urn:microsoft.com/office/officeart/2005/8/layout/radial3"/>
    <dgm:cxn modelId="{A67A7DF6-C703-49DD-B319-D5F4B0E477ED}" type="presParOf" srcId="{3B705D06-21C4-45A7-84CF-93AAB436E4FC}" destId="{744F9B6A-FE2F-492A-93EE-C18FE3A6FD6A}" srcOrd="11" destOrd="0" presId="urn:microsoft.com/office/officeart/2005/8/layout/radial3"/>
    <dgm:cxn modelId="{1B33D9BD-6CF7-42C2-B93C-F87144721D0E}" type="presParOf" srcId="{3B705D06-21C4-45A7-84CF-93AAB436E4FC}" destId="{53318257-D818-4D5B-B510-5BCF49569652}" srcOrd="12" destOrd="0" presId="urn:microsoft.com/office/officeart/2005/8/layout/radial3"/>
    <dgm:cxn modelId="{D2F2538C-097D-4D9A-B254-C35C8AD30886}" type="presParOf" srcId="{3B705D06-21C4-45A7-84CF-93AAB436E4FC}" destId="{EE850D41-E9A5-43C6-B327-109DB78F3C7D}" srcOrd="13" destOrd="0" presId="urn:microsoft.com/office/officeart/2005/8/layout/radial3"/>
    <dgm:cxn modelId="{F674E1DC-2FBB-4056-9BBB-DA348FD3AF4F}" type="presParOf" srcId="{3B705D06-21C4-45A7-84CF-93AAB436E4FC}" destId="{8A9CB51D-8BFD-4A0A-A3C6-3F10EC3F068E}" srcOrd="14" destOrd="0" presId="urn:microsoft.com/office/officeart/2005/8/layout/radial3"/>
    <dgm:cxn modelId="{FBEA7999-1D28-41A7-A134-2C52EC49705C}" type="presParOf" srcId="{3B705D06-21C4-45A7-84CF-93AAB436E4FC}" destId="{0DB132CD-E6D5-4C86-BF1C-B41B65FEA2D0}" srcOrd="15"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6C1456D-D072-4F11-B6F7-DF3DE4EBA211}" type="doc">
      <dgm:prSet loTypeId="urn:microsoft.com/office/officeart/2005/8/layout/radial3" loCatId="cycle" qsTypeId="urn:microsoft.com/office/officeart/2005/8/quickstyle/3d1" qsCatId="3D" csTypeId="urn:microsoft.com/office/officeart/2005/8/colors/accent6_4" csCatId="accent6" phldr="1"/>
      <dgm:spPr/>
      <dgm:t>
        <a:bodyPr/>
        <a:lstStyle/>
        <a:p>
          <a:endParaRPr lang="en-AU"/>
        </a:p>
      </dgm:t>
    </dgm:pt>
    <dgm:pt modelId="{989B2814-3AB5-4718-8BD9-C79DACB1E446}">
      <dgm:prSet phldrT="[Text]"/>
      <dgm:spPr/>
      <dgm:t>
        <a:bodyPr/>
        <a:lstStyle/>
        <a:p>
          <a:r>
            <a:rPr lang="en-AU" dirty="0" smtClean="0"/>
            <a:t>Risk to Other</a:t>
          </a:r>
          <a:endParaRPr lang="en-AU" dirty="0"/>
        </a:p>
      </dgm:t>
    </dgm:pt>
    <dgm:pt modelId="{AA34CC76-EFC6-4339-A79F-B00ACCD8EC8E}" type="parTrans" cxnId="{4FD448E6-BBC9-49A0-9760-E5F4712F1432}">
      <dgm:prSet/>
      <dgm:spPr/>
      <dgm:t>
        <a:bodyPr/>
        <a:lstStyle/>
        <a:p>
          <a:endParaRPr lang="en-AU"/>
        </a:p>
      </dgm:t>
    </dgm:pt>
    <dgm:pt modelId="{FCA0EFC4-2649-4CD5-97D3-81C1B7BC7E91}" type="sibTrans" cxnId="{4FD448E6-BBC9-49A0-9760-E5F4712F1432}">
      <dgm:prSet/>
      <dgm:spPr/>
      <dgm:t>
        <a:bodyPr/>
        <a:lstStyle/>
        <a:p>
          <a:endParaRPr lang="en-AU"/>
        </a:p>
      </dgm:t>
    </dgm:pt>
    <dgm:pt modelId="{BAA11686-BFD3-43AC-9C8B-40E6E71ED6EC}">
      <dgm:prSet phldrT="[Text]"/>
      <dgm:spPr/>
      <dgm:t>
        <a:bodyPr/>
        <a:lstStyle/>
        <a:p>
          <a:r>
            <a:rPr lang="en-AU" dirty="0" smtClean="0"/>
            <a:t>Sexual Violence</a:t>
          </a:r>
          <a:endParaRPr lang="en-AU" dirty="0"/>
        </a:p>
      </dgm:t>
    </dgm:pt>
    <dgm:pt modelId="{E9C8FE60-36C5-44C2-9E9B-A80B80AEC7C6}" type="parTrans" cxnId="{0BA00F99-269A-4F36-B98F-2C3A7913BE60}">
      <dgm:prSet/>
      <dgm:spPr/>
      <dgm:t>
        <a:bodyPr/>
        <a:lstStyle/>
        <a:p>
          <a:endParaRPr lang="en-AU"/>
        </a:p>
      </dgm:t>
    </dgm:pt>
    <dgm:pt modelId="{7193E566-442D-47CA-91EF-1965685CC995}" type="sibTrans" cxnId="{0BA00F99-269A-4F36-B98F-2C3A7913BE60}">
      <dgm:prSet/>
      <dgm:spPr/>
      <dgm:t>
        <a:bodyPr/>
        <a:lstStyle/>
        <a:p>
          <a:endParaRPr lang="en-AU"/>
        </a:p>
      </dgm:t>
    </dgm:pt>
    <dgm:pt modelId="{BC18CFF9-D8C7-44D2-A32B-9E8B6DF01903}">
      <dgm:prSet phldrT="[Text]"/>
      <dgm:spPr/>
      <dgm:t>
        <a:bodyPr/>
        <a:lstStyle/>
        <a:p>
          <a:r>
            <a:rPr lang="en-AU" dirty="0" smtClean="0"/>
            <a:t>General Offences</a:t>
          </a:r>
          <a:endParaRPr lang="en-AU" dirty="0"/>
        </a:p>
      </dgm:t>
    </dgm:pt>
    <dgm:pt modelId="{E43C63F4-786C-4CFE-9ED2-58C308D44EFC}" type="parTrans" cxnId="{0A30F112-65D7-4774-9001-A266553D708D}">
      <dgm:prSet/>
      <dgm:spPr/>
      <dgm:t>
        <a:bodyPr/>
        <a:lstStyle/>
        <a:p>
          <a:endParaRPr lang="en-AU"/>
        </a:p>
      </dgm:t>
    </dgm:pt>
    <dgm:pt modelId="{B074EFA5-C697-448A-894C-B00BEFCD0C6B}" type="sibTrans" cxnId="{0A30F112-65D7-4774-9001-A266553D708D}">
      <dgm:prSet/>
      <dgm:spPr/>
      <dgm:t>
        <a:bodyPr/>
        <a:lstStyle/>
        <a:p>
          <a:endParaRPr lang="en-AU"/>
        </a:p>
      </dgm:t>
    </dgm:pt>
    <dgm:pt modelId="{548DCAEB-7BAB-40CB-986E-798F44C50409}">
      <dgm:prSet phldrT="[Text]"/>
      <dgm:spPr/>
      <dgm:t>
        <a:bodyPr/>
        <a:lstStyle/>
        <a:p>
          <a:r>
            <a:rPr lang="en-AU" dirty="0" smtClean="0"/>
            <a:t>Domestic Violence</a:t>
          </a:r>
          <a:endParaRPr lang="en-AU" dirty="0"/>
        </a:p>
      </dgm:t>
    </dgm:pt>
    <dgm:pt modelId="{A4D9CDEE-8140-4D34-9439-C15BBD435B79}" type="parTrans" cxnId="{EFE97C1A-224F-4F2E-8169-168E8F96AC06}">
      <dgm:prSet/>
      <dgm:spPr/>
      <dgm:t>
        <a:bodyPr/>
        <a:lstStyle/>
        <a:p>
          <a:endParaRPr lang="en-AU"/>
        </a:p>
      </dgm:t>
    </dgm:pt>
    <dgm:pt modelId="{6D42B189-ED7F-46A1-B5D8-8523E8BE2A2F}" type="sibTrans" cxnId="{EFE97C1A-224F-4F2E-8169-168E8F96AC06}">
      <dgm:prSet/>
      <dgm:spPr/>
      <dgm:t>
        <a:bodyPr/>
        <a:lstStyle/>
        <a:p>
          <a:endParaRPr lang="en-AU"/>
        </a:p>
      </dgm:t>
    </dgm:pt>
    <dgm:pt modelId="{30247169-9393-4781-9CA9-638F94CA8101}">
      <dgm:prSet phldrT="[Text]"/>
      <dgm:spPr/>
      <dgm:t>
        <a:bodyPr/>
        <a:lstStyle/>
        <a:p>
          <a:r>
            <a:rPr lang="en-AU" dirty="0" smtClean="0"/>
            <a:t>Physical Violence</a:t>
          </a:r>
          <a:endParaRPr lang="en-AU" dirty="0"/>
        </a:p>
      </dgm:t>
    </dgm:pt>
    <dgm:pt modelId="{38DF9686-5190-40A3-8F62-BD347BC233AF}" type="parTrans" cxnId="{B337E002-D223-49AB-A5D0-9414196785A9}">
      <dgm:prSet/>
      <dgm:spPr/>
      <dgm:t>
        <a:bodyPr/>
        <a:lstStyle/>
        <a:p>
          <a:endParaRPr lang="en-AU"/>
        </a:p>
      </dgm:t>
    </dgm:pt>
    <dgm:pt modelId="{E039E55D-C67C-4781-9312-10DFAC524BE0}" type="sibTrans" cxnId="{B337E002-D223-49AB-A5D0-9414196785A9}">
      <dgm:prSet/>
      <dgm:spPr/>
      <dgm:t>
        <a:bodyPr/>
        <a:lstStyle/>
        <a:p>
          <a:endParaRPr lang="en-AU"/>
        </a:p>
      </dgm:t>
    </dgm:pt>
    <dgm:pt modelId="{C4A5BFAC-CA4F-470F-B188-599A19B5491E}">
      <dgm:prSet phldrT="[Text]"/>
      <dgm:spPr/>
      <dgm:t>
        <a:bodyPr/>
        <a:lstStyle/>
        <a:p>
          <a:r>
            <a:rPr lang="en-AU" dirty="0" smtClean="0"/>
            <a:t>Arson</a:t>
          </a:r>
          <a:endParaRPr lang="en-AU" dirty="0"/>
        </a:p>
      </dgm:t>
    </dgm:pt>
    <dgm:pt modelId="{ADA590F2-ABE0-49A7-9282-90E43A97984D}" type="parTrans" cxnId="{713E6E76-A087-4387-9D2D-008989C7FF76}">
      <dgm:prSet/>
      <dgm:spPr/>
      <dgm:t>
        <a:bodyPr/>
        <a:lstStyle/>
        <a:p>
          <a:endParaRPr lang="en-AU"/>
        </a:p>
      </dgm:t>
    </dgm:pt>
    <dgm:pt modelId="{14C5509B-D3FF-4716-8DC5-B20BA3D779A9}" type="sibTrans" cxnId="{713E6E76-A087-4387-9D2D-008989C7FF76}">
      <dgm:prSet/>
      <dgm:spPr/>
      <dgm:t>
        <a:bodyPr/>
        <a:lstStyle/>
        <a:p>
          <a:endParaRPr lang="en-AU"/>
        </a:p>
      </dgm:t>
    </dgm:pt>
    <dgm:pt modelId="{3AEFC52D-C59A-4774-968A-79748A725633}">
      <dgm:prSet phldrT="[Text]"/>
      <dgm:spPr/>
      <dgm:t>
        <a:bodyPr/>
        <a:lstStyle/>
        <a:p>
          <a:r>
            <a:rPr lang="en-AU" dirty="0" smtClean="0"/>
            <a:t>Property Damage</a:t>
          </a:r>
          <a:endParaRPr lang="en-AU" dirty="0"/>
        </a:p>
      </dgm:t>
    </dgm:pt>
    <dgm:pt modelId="{20211C43-2DA2-46D2-83C8-C862183944BB}" type="parTrans" cxnId="{409FBF24-5982-4B07-800B-E40B47F1A4DC}">
      <dgm:prSet/>
      <dgm:spPr/>
      <dgm:t>
        <a:bodyPr/>
        <a:lstStyle/>
        <a:p>
          <a:endParaRPr lang="en-AU"/>
        </a:p>
      </dgm:t>
    </dgm:pt>
    <dgm:pt modelId="{1D4D2503-E00D-462E-BA2E-FB50C3DF418D}" type="sibTrans" cxnId="{409FBF24-5982-4B07-800B-E40B47F1A4DC}">
      <dgm:prSet/>
      <dgm:spPr/>
      <dgm:t>
        <a:bodyPr/>
        <a:lstStyle/>
        <a:p>
          <a:endParaRPr lang="en-AU"/>
        </a:p>
      </dgm:t>
    </dgm:pt>
    <dgm:pt modelId="{FFCF88BE-068E-4845-AED4-E6E9B7EDE53B}">
      <dgm:prSet phldrT="[Text]"/>
      <dgm:spPr/>
      <dgm:t>
        <a:bodyPr/>
        <a:lstStyle/>
        <a:p>
          <a:r>
            <a:rPr lang="en-AU" dirty="0" smtClean="0"/>
            <a:t>Dependents Maltreatment </a:t>
          </a:r>
          <a:endParaRPr lang="en-AU" dirty="0"/>
        </a:p>
      </dgm:t>
    </dgm:pt>
    <dgm:pt modelId="{E9FA1004-1DE2-4DEC-B952-F651D1E4DFCD}" type="parTrans" cxnId="{9CD2E5E9-8694-41AA-8A40-B0E7D3E8BB41}">
      <dgm:prSet/>
      <dgm:spPr/>
      <dgm:t>
        <a:bodyPr/>
        <a:lstStyle/>
        <a:p>
          <a:endParaRPr lang="en-AU"/>
        </a:p>
      </dgm:t>
    </dgm:pt>
    <dgm:pt modelId="{F235D0D3-ECC5-43AA-A53B-72A2AA587CF0}" type="sibTrans" cxnId="{9CD2E5E9-8694-41AA-8A40-B0E7D3E8BB41}">
      <dgm:prSet/>
      <dgm:spPr/>
      <dgm:t>
        <a:bodyPr/>
        <a:lstStyle/>
        <a:p>
          <a:endParaRPr lang="en-AU"/>
        </a:p>
      </dgm:t>
    </dgm:pt>
    <dgm:pt modelId="{D0AE3148-613F-43AE-A929-E2D5A6A17165}">
      <dgm:prSet phldrT="[Text]"/>
      <dgm:spPr/>
      <dgm:t>
        <a:bodyPr/>
        <a:lstStyle/>
        <a:p>
          <a:r>
            <a:rPr lang="en-AU" dirty="0" smtClean="0"/>
            <a:t>Reckless Behaviour</a:t>
          </a:r>
          <a:endParaRPr lang="en-AU" dirty="0"/>
        </a:p>
      </dgm:t>
    </dgm:pt>
    <dgm:pt modelId="{6ED90F17-3DE5-4D42-863B-5538916F024F}" type="parTrans" cxnId="{31030B0C-AEF2-49EF-B72C-A39F81744185}">
      <dgm:prSet/>
      <dgm:spPr/>
      <dgm:t>
        <a:bodyPr/>
        <a:lstStyle/>
        <a:p>
          <a:endParaRPr lang="en-AU"/>
        </a:p>
      </dgm:t>
    </dgm:pt>
    <dgm:pt modelId="{6123488C-7449-4C32-89D3-172D1945F6A7}" type="sibTrans" cxnId="{31030B0C-AEF2-49EF-B72C-A39F81744185}">
      <dgm:prSet/>
      <dgm:spPr/>
      <dgm:t>
        <a:bodyPr/>
        <a:lstStyle/>
        <a:p>
          <a:endParaRPr lang="en-AU"/>
        </a:p>
      </dgm:t>
    </dgm:pt>
    <dgm:pt modelId="{83E066FA-FA89-4AFC-AF3F-F54CA95161B2}">
      <dgm:prSet phldrT="[Text]"/>
      <dgm:spPr/>
      <dgm:t>
        <a:bodyPr/>
        <a:lstStyle/>
        <a:p>
          <a:r>
            <a:rPr lang="en-AU" dirty="0" smtClean="0"/>
            <a:t>Intimidation &amp; Threats</a:t>
          </a:r>
          <a:endParaRPr lang="en-AU" dirty="0"/>
        </a:p>
      </dgm:t>
    </dgm:pt>
    <dgm:pt modelId="{C8D3A57E-2CBA-4129-89C1-D678F6A6B58A}" type="parTrans" cxnId="{DF56AB50-41F1-4A01-9F1E-8B2902863CB6}">
      <dgm:prSet/>
      <dgm:spPr/>
      <dgm:t>
        <a:bodyPr/>
        <a:lstStyle/>
        <a:p>
          <a:endParaRPr lang="en-AU"/>
        </a:p>
      </dgm:t>
    </dgm:pt>
    <dgm:pt modelId="{1F3AD43A-6DEE-4327-90E7-0EA7219D814D}" type="sibTrans" cxnId="{DF56AB50-41F1-4A01-9F1E-8B2902863CB6}">
      <dgm:prSet/>
      <dgm:spPr/>
      <dgm:t>
        <a:bodyPr/>
        <a:lstStyle/>
        <a:p>
          <a:endParaRPr lang="en-AU"/>
        </a:p>
      </dgm:t>
    </dgm:pt>
    <dgm:pt modelId="{53D97D7C-F97C-4B82-8D0C-DEF71FDAB57D}" type="pres">
      <dgm:prSet presAssocID="{46C1456D-D072-4F11-B6F7-DF3DE4EBA211}" presName="composite" presStyleCnt="0">
        <dgm:presLayoutVars>
          <dgm:chMax val="1"/>
          <dgm:dir/>
          <dgm:resizeHandles val="exact"/>
        </dgm:presLayoutVars>
      </dgm:prSet>
      <dgm:spPr/>
      <dgm:t>
        <a:bodyPr/>
        <a:lstStyle/>
        <a:p>
          <a:endParaRPr lang="en-AU"/>
        </a:p>
      </dgm:t>
    </dgm:pt>
    <dgm:pt modelId="{2A5FA74D-0F9D-4376-A4B8-2364F266D24E}" type="pres">
      <dgm:prSet presAssocID="{46C1456D-D072-4F11-B6F7-DF3DE4EBA211}" presName="radial" presStyleCnt="0">
        <dgm:presLayoutVars>
          <dgm:animLvl val="ctr"/>
        </dgm:presLayoutVars>
      </dgm:prSet>
      <dgm:spPr/>
    </dgm:pt>
    <dgm:pt modelId="{32FBC55D-05F8-4EE3-83D2-A076B0C4AE44}" type="pres">
      <dgm:prSet presAssocID="{989B2814-3AB5-4718-8BD9-C79DACB1E446}" presName="centerShape" presStyleLbl="vennNode1" presStyleIdx="0" presStyleCnt="10" custScaleX="72907" custScaleY="79722" custLinFactNeighborX="-1477"/>
      <dgm:spPr/>
      <dgm:t>
        <a:bodyPr/>
        <a:lstStyle/>
        <a:p>
          <a:endParaRPr lang="en-AU"/>
        </a:p>
      </dgm:t>
    </dgm:pt>
    <dgm:pt modelId="{B1776DC0-ECD9-473D-A4B1-612DA66CE36A}" type="pres">
      <dgm:prSet presAssocID="{BAA11686-BFD3-43AC-9C8B-40E6E71ED6EC}" presName="node" presStyleLbl="vennNode1" presStyleIdx="1" presStyleCnt="10" custRadScaleRad="95393">
        <dgm:presLayoutVars>
          <dgm:bulletEnabled val="1"/>
        </dgm:presLayoutVars>
      </dgm:prSet>
      <dgm:spPr/>
      <dgm:t>
        <a:bodyPr/>
        <a:lstStyle/>
        <a:p>
          <a:endParaRPr lang="en-AU"/>
        </a:p>
      </dgm:t>
    </dgm:pt>
    <dgm:pt modelId="{10AC2EB5-4917-4C92-859A-DE9368FAA8A6}" type="pres">
      <dgm:prSet presAssocID="{30247169-9393-4781-9CA9-638F94CA8101}" presName="node" presStyleLbl="vennNode1" presStyleIdx="2" presStyleCnt="10" custRadScaleRad="87193" custRadScaleInc="-3829">
        <dgm:presLayoutVars>
          <dgm:bulletEnabled val="1"/>
        </dgm:presLayoutVars>
      </dgm:prSet>
      <dgm:spPr/>
      <dgm:t>
        <a:bodyPr/>
        <a:lstStyle/>
        <a:p>
          <a:endParaRPr lang="en-AU"/>
        </a:p>
      </dgm:t>
    </dgm:pt>
    <dgm:pt modelId="{C55B815E-8BCE-4B09-930D-F6897283767A}" type="pres">
      <dgm:prSet presAssocID="{C4A5BFAC-CA4F-470F-B188-599A19B5491E}" presName="node" presStyleLbl="vennNode1" presStyleIdx="3" presStyleCnt="10" custRadScaleRad="87566" custRadScaleInc="-4765">
        <dgm:presLayoutVars>
          <dgm:bulletEnabled val="1"/>
        </dgm:presLayoutVars>
      </dgm:prSet>
      <dgm:spPr/>
      <dgm:t>
        <a:bodyPr/>
        <a:lstStyle/>
        <a:p>
          <a:endParaRPr lang="en-AU"/>
        </a:p>
      </dgm:t>
    </dgm:pt>
    <dgm:pt modelId="{C1C989F6-C0A9-41A0-A255-3A7748EB13FB}" type="pres">
      <dgm:prSet presAssocID="{BC18CFF9-D8C7-44D2-A32B-9E8B6DF01903}" presName="node" presStyleLbl="vennNode1" presStyleIdx="4" presStyleCnt="10" custRadScaleRad="89622" custRadScaleInc="3712">
        <dgm:presLayoutVars>
          <dgm:bulletEnabled val="1"/>
        </dgm:presLayoutVars>
      </dgm:prSet>
      <dgm:spPr/>
      <dgm:t>
        <a:bodyPr/>
        <a:lstStyle/>
        <a:p>
          <a:endParaRPr lang="en-AU"/>
        </a:p>
      </dgm:t>
    </dgm:pt>
    <dgm:pt modelId="{EAB0B04A-2ACF-4C08-AC96-DC60169CA5B8}" type="pres">
      <dgm:prSet presAssocID="{548DCAEB-7BAB-40CB-986E-798F44C50409}" presName="node" presStyleLbl="vennNode1" presStyleIdx="5" presStyleCnt="10" custRadScaleRad="91237" custRadScaleInc="2497">
        <dgm:presLayoutVars>
          <dgm:bulletEnabled val="1"/>
        </dgm:presLayoutVars>
      </dgm:prSet>
      <dgm:spPr/>
      <dgm:t>
        <a:bodyPr/>
        <a:lstStyle/>
        <a:p>
          <a:endParaRPr lang="en-AU"/>
        </a:p>
      </dgm:t>
    </dgm:pt>
    <dgm:pt modelId="{CDDFD957-725D-4A5A-A447-F41B85095EEE}" type="pres">
      <dgm:prSet presAssocID="{3AEFC52D-C59A-4774-968A-79748A725633}" presName="node" presStyleLbl="vennNode1" presStyleIdx="6" presStyleCnt="10" custRadScaleRad="89076" custRadScaleInc="4514">
        <dgm:presLayoutVars>
          <dgm:bulletEnabled val="1"/>
        </dgm:presLayoutVars>
      </dgm:prSet>
      <dgm:spPr/>
      <dgm:t>
        <a:bodyPr/>
        <a:lstStyle/>
        <a:p>
          <a:endParaRPr lang="en-AU"/>
        </a:p>
      </dgm:t>
    </dgm:pt>
    <dgm:pt modelId="{1EC25B30-0A5D-4524-9AA8-AC159A5F3E56}" type="pres">
      <dgm:prSet presAssocID="{FFCF88BE-068E-4845-AED4-E6E9B7EDE53B}" presName="node" presStyleLbl="vennNode1" presStyleIdx="7" presStyleCnt="10" custRadScaleRad="91097">
        <dgm:presLayoutVars>
          <dgm:bulletEnabled val="1"/>
        </dgm:presLayoutVars>
      </dgm:prSet>
      <dgm:spPr/>
      <dgm:t>
        <a:bodyPr/>
        <a:lstStyle/>
        <a:p>
          <a:endParaRPr lang="en-AU"/>
        </a:p>
      </dgm:t>
    </dgm:pt>
    <dgm:pt modelId="{AB92C5A9-AA56-4A2E-9408-8695610CE86A}" type="pres">
      <dgm:prSet presAssocID="{D0AE3148-613F-43AE-A929-E2D5A6A17165}" presName="node" presStyleLbl="vennNode1" presStyleIdx="8" presStyleCnt="10" custRadScaleRad="92972" custRadScaleInc="1912">
        <dgm:presLayoutVars>
          <dgm:bulletEnabled val="1"/>
        </dgm:presLayoutVars>
      </dgm:prSet>
      <dgm:spPr/>
      <dgm:t>
        <a:bodyPr/>
        <a:lstStyle/>
        <a:p>
          <a:endParaRPr lang="en-AU"/>
        </a:p>
      </dgm:t>
    </dgm:pt>
    <dgm:pt modelId="{4F79E9B7-9F3B-4A6A-A4B2-403CDA5EBE2D}" type="pres">
      <dgm:prSet presAssocID="{83E066FA-FA89-4AFC-AF3F-F54CA95161B2}" presName="node" presStyleLbl="vennNode1" presStyleIdx="9" presStyleCnt="10" custRadScaleRad="94213" custRadScaleInc="251">
        <dgm:presLayoutVars>
          <dgm:bulletEnabled val="1"/>
        </dgm:presLayoutVars>
      </dgm:prSet>
      <dgm:spPr/>
      <dgm:t>
        <a:bodyPr/>
        <a:lstStyle/>
        <a:p>
          <a:endParaRPr lang="en-AU"/>
        </a:p>
      </dgm:t>
    </dgm:pt>
  </dgm:ptLst>
  <dgm:cxnLst>
    <dgm:cxn modelId="{D4F0A143-1379-44F5-A3B4-54AA6A2BFE69}" type="presOf" srcId="{FFCF88BE-068E-4845-AED4-E6E9B7EDE53B}" destId="{1EC25B30-0A5D-4524-9AA8-AC159A5F3E56}" srcOrd="0" destOrd="0" presId="urn:microsoft.com/office/officeart/2005/8/layout/radial3"/>
    <dgm:cxn modelId="{713E6E76-A087-4387-9D2D-008989C7FF76}" srcId="{989B2814-3AB5-4718-8BD9-C79DACB1E446}" destId="{C4A5BFAC-CA4F-470F-B188-599A19B5491E}" srcOrd="2" destOrd="0" parTransId="{ADA590F2-ABE0-49A7-9282-90E43A97984D}" sibTransId="{14C5509B-D3FF-4716-8DC5-B20BA3D779A9}"/>
    <dgm:cxn modelId="{4FD448E6-BBC9-49A0-9760-E5F4712F1432}" srcId="{46C1456D-D072-4F11-B6F7-DF3DE4EBA211}" destId="{989B2814-3AB5-4718-8BD9-C79DACB1E446}" srcOrd="0" destOrd="0" parTransId="{AA34CC76-EFC6-4339-A79F-B00ACCD8EC8E}" sibTransId="{FCA0EFC4-2649-4CD5-97D3-81C1B7BC7E91}"/>
    <dgm:cxn modelId="{48BA9952-36F7-4BF4-BBC7-4EFCEB039D2B}" type="presOf" srcId="{46C1456D-D072-4F11-B6F7-DF3DE4EBA211}" destId="{53D97D7C-F97C-4B82-8D0C-DEF71FDAB57D}" srcOrd="0" destOrd="0" presId="urn:microsoft.com/office/officeart/2005/8/layout/radial3"/>
    <dgm:cxn modelId="{CB5657C9-03FA-4E86-A009-60C671EA24CF}" type="presOf" srcId="{D0AE3148-613F-43AE-A929-E2D5A6A17165}" destId="{AB92C5A9-AA56-4A2E-9408-8695610CE86A}" srcOrd="0" destOrd="0" presId="urn:microsoft.com/office/officeart/2005/8/layout/radial3"/>
    <dgm:cxn modelId="{E0681BB8-47E4-457C-8B8F-3CFC263E973F}" type="presOf" srcId="{3AEFC52D-C59A-4774-968A-79748A725633}" destId="{CDDFD957-725D-4A5A-A447-F41B85095EEE}" srcOrd="0" destOrd="0" presId="urn:microsoft.com/office/officeart/2005/8/layout/radial3"/>
    <dgm:cxn modelId="{CD5FCEAC-1DFF-4620-AFE9-15098721B4F9}" type="presOf" srcId="{83E066FA-FA89-4AFC-AF3F-F54CA95161B2}" destId="{4F79E9B7-9F3B-4A6A-A4B2-403CDA5EBE2D}" srcOrd="0" destOrd="0" presId="urn:microsoft.com/office/officeart/2005/8/layout/radial3"/>
    <dgm:cxn modelId="{0A30F112-65D7-4774-9001-A266553D708D}" srcId="{989B2814-3AB5-4718-8BD9-C79DACB1E446}" destId="{BC18CFF9-D8C7-44D2-A32B-9E8B6DF01903}" srcOrd="3" destOrd="0" parTransId="{E43C63F4-786C-4CFE-9ED2-58C308D44EFC}" sibTransId="{B074EFA5-C697-448A-894C-B00BEFCD0C6B}"/>
    <dgm:cxn modelId="{409FBF24-5982-4B07-800B-E40B47F1A4DC}" srcId="{989B2814-3AB5-4718-8BD9-C79DACB1E446}" destId="{3AEFC52D-C59A-4774-968A-79748A725633}" srcOrd="5" destOrd="0" parTransId="{20211C43-2DA2-46D2-83C8-C862183944BB}" sibTransId="{1D4D2503-E00D-462E-BA2E-FB50C3DF418D}"/>
    <dgm:cxn modelId="{E8E07A1A-A242-4DBE-90E7-5F8AD3583710}" type="presOf" srcId="{C4A5BFAC-CA4F-470F-B188-599A19B5491E}" destId="{C55B815E-8BCE-4B09-930D-F6897283767A}" srcOrd="0" destOrd="0" presId="urn:microsoft.com/office/officeart/2005/8/layout/radial3"/>
    <dgm:cxn modelId="{69295D97-9D6C-4867-8E61-351F2A277EF9}" type="presOf" srcId="{548DCAEB-7BAB-40CB-986E-798F44C50409}" destId="{EAB0B04A-2ACF-4C08-AC96-DC60169CA5B8}" srcOrd="0" destOrd="0" presId="urn:microsoft.com/office/officeart/2005/8/layout/radial3"/>
    <dgm:cxn modelId="{0CE25CA4-F037-42C8-B08F-2D833A27219A}" type="presOf" srcId="{BAA11686-BFD3-43AC-9C8B-40E6E71ED6EC}" destId="{B1776DC0-ECD9-473D-A4B1-612DA66CE36A}" srcOrd="0" destOrd="0" presId="urn:microsoft.com/office/officeart/2005/8/layout/radial3"/>
    <dgm:cxn modelId="{31030B0C-AEF2-49EF-B72C-A39F81744185}" srcId="{989B2814-3AB5-4718-8BD9-C79DACB1E446}" destId="{D0AE3148-613F-43AE-A929-E2D5A6A17165}" srcOrd="7" destOrd="0" parTransId="{6ED90F17-3DE5-4D42-863B-5538916F024F}" sibTransId="{6123488C-7449-4C32-89D3-172D1945F6A7}"/>
    <dgm:cxn modelId="{EFE97C1A-224F-4F2E-8169-168E8F96AC06}" srcId="{989B2814-3AB5-4718-8BD9-C79DACB1E446}" destId="{548DCAEB-7BAB-40CB-986E-798F44C50409}" srcOrd="4" destOrd="0" parTransId="{A4D9CDEE-8140-4D34-9439-C15BBD435B79}" sibTransId="{6D42B189-ED7F-46A1-B5D8-8523E8BE2A2F}"/>
    <dgm:cxn modelId="{DF56AB50-41F1-4A01-9F1E-8B2902863CB6}" srcId="{989B2814-3AB5-4718-8BD9-C79DACB1E446}" destId="{83E066FA-FA89-4AFC-AF3F-F54CA95161B2}" srcOrd="8" destOrd="0" parTransId="{C8D3A57E-2CBA-4129-89C1-D678F6A6B58A}" sibTransId="{1F3AD43A-6DEE-4327-90E7-0EA7219D814D}"/>
    <dgm:cxn modelId="{C59B9253-CF3D-45C3-8CDF-2C8542AC7EDA}" type="presOf" srcId="{BC18CFF9-D8C7-44D2-A32B-9E8B6DF01903}" destId="{C1C989F6-C0A9-41A0-A255-3A7748EB13FB}" srcOrd="0" destOrd="0" presId="urn:microsoft.com/office/officeart/2005/8/layout/radial3"/>
    <dgm:cxn modelId="{9CD2E5E9-8694-41AA-8A40-B0E7D3E8BB41}" srcId="{989B2814-3AB5-4718-8BD9-C79DACB1E446}" destId="{FFCF88BE-068E-4845-AED4-E6E9B7EDE53B}" srcOrd="6" destOrd="0" parTransId="{E9FA1004-1DE2-4DEC-B952-F651D1E4DFCD}" sibTransId="{F235D0D3-ECC5-43AA-A53B-72A2AA587CF0}"/>
    <dgm:cxn modelId="{8AC0AA7D-6837-480A-BD53-9864F2E3D78A}" type="presOf" srcId="{989B2814-3AB5-4718-8BD9-C79DACB1E446}" destId="{32FBC55D-05F8-4EE3-83D2-A076B0C4AE44}" srcOrd="0" destOrd="0" presId="urn:microsoft.com/office/officeart/2005/8/layout/radial3"/>
    <dgm:cxn modelId="{B337E002-D223-49AB-A5D0-9414196785A9}" srcId="{989B2814-3AB5-4718-8BD9-C79DACB1E446}" destId="{30247169-9393-4781-9CA9-638F94CA8101}" srcOrd="1" destOrd="0" parTransId="{38DF9686-5190-40A3-8F62-BD347BC233AF}" sibTransId="{E039E55D-C67C-4781-9312-10DFAC524BE0}"/>
    <dgm:cxn modelId="{3CA32807-A118-4F39-B7BC-2B4BC8CA67C1}" type="presOf" srcId="{30247169-9393-4781-9CA9-638F94CA8101}" destId="{10AC2EB5-4917-4C92-859A-DE9368FAA8A6}" srcOrd="0" destOrd="0" presId="urn:microsoft.com/office/officeart/2005/8/layout/radial3"/>
    <dgm:cxn modelId="{0BA00F99-269A-4F36-B98F-2C3A7913BE60}" srcId="{989B2814-3AB5-4718-8BD9-C79DACB1E446}" destId="{BAA11686-BFD3-43AC-9C8B-40E6E71ED6EC}" srcOrd="0" destOrd="0" parTransId="{E9C8FE60-36C5-44C2-9E9B-A80B80AEC7C6}" sibTransId="{7193E566-442D-47CA-91EF-1965685CC995}"/>
    <dgm:cxn modelId="{BB4CDF1A-BC0E-4749-AFFB-5182CE87F4F1}" type="presParOf" srcId="{53D97D7C-F97C-4B82-8D0C-DEF71FDAB57D}" destId="{2A5FA74D-0F9D-4376-A4B8-2364F266D24E}" srcOrd="0" destOrd="0" presId="urn:microsoft.com/office/officeart/2005/8/layout/radial3"/>
    <dgm:cxn modelId="{47F6DD8B-D596-47AF-BF74-8AA39695B491}" type="presParOf" srcId="{2A5FA74D-0F9D-4376-A4B8-2364F266D24E}" destId="{32FBC55D-05F8-4EE3-83D2-A076B0C4AE44}" srcOrd="0" destOrd="0" presId="urn:microsoft.com/office/officeart/2005/8/layout/radial3"/>
    <dgm:cxn modelId="{979995F3-5F09-42FE-8601-D7FC3C1C9DA4}" type="presParOf" srcId="{2A5FA74D-0F9D-4376-A4B8-2364F266D24E}" destId="{B1776DC0-ECD9-473D-A4B1-612DA66CE36A}" srcOrd="1" destOrd="0" presId="urn:microsoft.com/office/officeart/2005/8/layout/radial3"/>
    <dgm:cxn modelId="{818E29B2-F769-499F-AB24-3DF3515C458E}" type="presParOf" srcId="{2A5FA74D-0F9D-4376-A4B8-2364F266D24E}" destId="{10AC2EB5-4917-4C92-859A-DE9368FAA8A6}" srcOrd="2" destOrd="0" presId="urn:microsoft.com/office/officeart/2005/8/layout/radial3"/>
    <dgm:cxn modelId="{BD81DE16-F3DD-4858-829D-CBEFE6B1428E}" type="presParOf" srcId="{2A5FA74D-0F9D-4376-A4B8-2364F266D24E}" destId="{C55B815E-8BCE-4B09-930D-F6897283767A}" srcOrd="3" destOrd="0" presId="urn:microsoft.com/office/officeart/2005/8/layout/radial3"/>
    <dgm:cxn modelId="{73BB9E3C-3783-4CFA-A4DE-6729C69596F9}" type="presParOf" srcId="{2A5FA74D-0F9D-4376-A4B8-2364F266D24E}" destId="{C1C989F6-C0A9-41A0-A255-3A7748EB13FB}" srcOrd="4" destOrd="0" presId="urn:microsoft.com/office/officeart/2005/8/layout/radial3"/>
    <dgm:cxn modelId="{0155FBF9-B68C-4832-B1A6-50D763869CCD}" type="presParOf" srcId="{2A5FA74D-0F9D-4376-A4B8-2364F266D24E}" destId="{EAB0B04A-2ACF-4C08-AC96-DC60169CA5B8}" srcOrd="5" destOrd="0" presId="urn:microsoft.com/office/officeart/2005/8/layout/radial3"/>
    <dgm:cxn modelId="{FF232E20-B120-443D-B7E4-97661669D5BC}" type="presParOf" srcId="{2A5FA74D-0F9D-4376-A4B8-2364F266D24E}" destId="{CDDFD957-725D-4A5A-A447-F41B85095EEE}" srcOrd="6" destOrd="0" presId="urn:microsoft.com/office/officeart/2005/8/layout/radial3"/>
    <dgm:cxn modelId="{458B31FE-AA70-4F99-A5AC-5240C03D07C7}" type="presParOf" srcId="{2A5FA74D-0F9D-4376-A4B8-2364F266D24E}" destId="{1EC25B30-0A5D-4524-9AA8-AC159A5F3E56}" srcOrd="7" destOrd="0" presId="urn:microsoft.com/office/officeart/2005/8/layout/radial3"/>
    <dgm:cxn modelId="{1AE3053C-C7E0-45EE-BECB-A31A591E40F4}" type="presParOf" srcId="{2A5FA74D-0F9D-4376-A4B8-2364F266D24E}" destId="{AB92C5A9-AA56-4A2E-9408-8695610CE86A}" srcOrd="8" destOrd="0" presId="urn:microsoft.com/office/officeart/2005/8/layout/radial3"/>
    <dgm:cxn modelId="{02E081F8-C519-48DA-868D-71F536567D61}" type="presParOf" srcId="{2A5FA74D-0F9D-4376-A4B8-2364F266D24E}" destId="{4F79E9B7-9F3B-4A6A-A4B2-403CDA5EBE2D}" srcOrd="9" destOrd="0" presId="urn:microsoft.com/office/officeart/2005/8/layout/radial3"/>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C1456D-D072-4F11-B6F7-DF3DE4EBA211}" type="doc">
      <dgm:prSet loTypeId="urn:microsoft.com/office/officeart/2005/8/layout/radial3" loCatId="cycle" qsTypeId="urn:microsoft.com/office/officeart/2005/8/quickstyle/3d1" qsCatId="3D" csTypeId="urn:microsoft.com/office/officeart/2005/8/colors/accent2_2" csCatId="accent2" phldr="1"/>
      <dgm:spPr/>
      <dgm:t>
        <a:bodyPr/>
        <a:lstStyle/>
        <a:p>
          <a:endParaRPr lang="en-AU"/>
        </a:p>
      </dgm:t>
    </dgm:pt>
    <dgm:pt modelId="{989B2814-3AB5-4718-8BD9-C79DACB1E446}">
      <dgm:prSet phldrT="[Text]"/>
      <dgm:spPr/>
      <dgm:t>
        <a:bodyPr/>
        <a:lstStyle/>
        <a:p>
          <a:r>
            <a:rPr lang="en-AU" dirty="0" smtClean="0"/>
            <a:t>Risk to   Self</a:t>
          </a:r>
          <a:endParaRPr lang="en-AU" dirty="0"/>
        </a:p>
      </dgm:t>
    </dgm:pt>
    <dgm:pt modelId="{AA34CC76-EFC6-4339-A79F-B00ACCD8EC8E}" type="parTrans" cxnId="{4FD448E6-BBC9-49A0-9760-E5F4712F1432}">
      <dgm:prSet/>
      <dgm:spPr/>
      <dgm:t>
        <a:bodyPr/>
        <a:lstStyle/>
        <a:p>
          <a:endParaRPr lang="en-AU"/>
        </a:p>
      </dgm:t>
    </dgm:pt>
    <dgm:pt modelId="{FCA0EFC4-2649-4CD5-97D3-81C1B7BC7E91}" type="sibTrans" cxnId="{4FD448E6-BBC9-49A0-9760-E5F4712F1432}">
      <dgm:prSet/>
      <dgm:spPr/>
      <dgm:t>
        <a:bodyPr/>
        <a:lstStyle/>
        <a:p>
          <a:endParaRPr lang="en-AU"/>
        </a:p>
      </dgm:t>
    </dgm:pt>
    <dgm:pt modelId="{BAA11686-BFD3-43AC-9C8B-40E6E71ED6EC}">
      <dgm:prSet phldrT="[Text]"/>
      <dgm:spPr/>
      <dgm:t>
        <a:bodyPr/>
        <a:lstStyle/>
        <a:p>
          <a:r>
            <a:rPr lang="en-AU" dirty="0" smtClean="0"/>
            <a:t>Self -Harm</a:t>
          </a:r>
          <a:endParaRPr lang="en-AU" dirty="0"/>
        </a:p>
      </dgm:t>
    </dgm:pt>
    <dgm:pt modelId="{E9C8FE60-36C5-44C2-9E9B-A80B80AEC7C6}" type="parTrans" cxnId="{0BA00F99-269A-4F36-B98F-2C3A7913BE60}">
      <dgm:prSet/>
      <dgm:spPr/>
      <dgm:t>
        <a:bodyPr/>
        <a:lstStyle/>
        <a:p>
          <a:endParaRPr lang="en-AU"/>
        </a:p>
      </dgm:t>
    </dgm:pt>
    <dgm:pt modelId="{7193E566-442D-47CA-91EF-1965685CC995}" type="sibTrans" cxnId="{0BA00F99-269A-4F36-B98F-2C3A7913BE60}">
      <dgm:prSet/>
      <dgm:spPr/>
      <dgm:t>
        <a:bodyPr/>
        <a:lstStyle/>
        <a:p>
          <a:endParaRPr lang="en-AU"/>
        </a:p>
      </dgm:t>
    </dgm:pt>
    <dgm:pt modelId="{BC18CFF9-D8C7-44D2-A32B-9E8B6DF01903}">
      <dgm:prSet phldrT="[Text]"/>
      <dgm:spPr/>
      <dgm:t>
        <a:bodyPr/>
        <a:lstStyle/>
        <a:p>
          <a:r>
            <a:rPr lang="en-AU" dirty="0" smtClean="0"/>
            <a:t>Drug Use</a:t>
          </a:r>
          <a:endParaRPr lang="en-AU" dirty="0"/>
        </a:p>
      </dgm:t>
    </dgm:pt>
    <dgm:pt modelId="{E43C63F4-786C-4CFE-9ED2-58C308D44EFC}" type="parTrans" cxnId="{0A30F112-65D7-4774-9001-A266553D708D}">
      <dgm:prSet/>
      <dgm:spPr/>
      <dgm:t>
        <a:bodyPr/>
        <a:lstStyle/>
        <a:p>
          <a:endParaRPr lang="en-AU"/>
        </a:p>
      </dgm:t>
    </dgm:pt>
    <dgm:pt modelId="{B074EFA5-C697-448A-894C-B00BEFCD0C6B}" type="sibTrans" cxnId="{0A30F112-65D7-4774-9001-A266553D708D}">
      <dgm:prSet/>
      <dgm:spPr/>
      <dgm:t>
        <a:bodyPr/>
        <a:lstStyle/>
        <a:p>
          <a:endParaRPr lang="en-AU"/>
        </a:p>
      </dgm:t>
    </dgm:pt>
    <dgm:pt modelId="{548DCAEB-7BAB-40CB-986E-798F44C50409}">
      <dgm:prSet phldrT="[Text]"/>
      <dgm:spPr/>
      <dgm:t>
        <a:bodyPr/>
        <a:lstStyle/>
        <a:p>
          <a:r>
            <a:rPr lang="en-AU" dirty="0" smtClean="0"/>
            <a:t>Absconding</a:t>
          </a:r>
          <a:endParaRPr lang="en-AU" dirty="0"/>
        </a:p>
      </dgm:t>
    </dgm:pt>
    <dgm:pt modelId="{A4D9CDEE-8140-4D34-9439-C15BBD435B79}" type="parTrans" cxnId="{EFE97C1A-224F-4F2E-8169-168E8F96AC06}">
      <dgm:prSet/>
      <dgm:spPr/>
      <dgm:t>
        <a:bodyPr/>
        <a:lstStyle/>
        <a:p>
          <a:endParaRPr lang="en-AU"/>
        </a:p>
      </dgm:t>
    </dgm:pt>
    <dgm:pt modelId="{6D42B189-ED7F-46A1-B5D8-8523E8BE2A2F}" type="sibTrans" cxnId="{EFE97C1A-224F-4F2E-8169-168E8F96AC06}">
      <dgm:prSet/>
      <dgm:spPr/>
      <dgm:t>
        <a:bodyPr/>
        <a:lstStyle/>
        <a:p>
          <a:endParaRPr lang="en-AU"/>
        </a:p>
      </dgm:t>
    </dgm:pt>
    <dgm:pt modelId="{30247169-9393-4781-9CA9-638F94CA8101}">
      <dgm:prSet phldrT="[Text]"/>
      <dgm:spPr/>
      <dgm:t>
        <a:bodyPr/>
        <a:lstStyle/>
        <a:p>
          <a:r>
            <a:rPr lang="en-AU" dirty="0" smtClean="0"/>
            <a:t>Victimisation</a:t>
          </a:r>
          <a:endParaRPr lang="en-AU" dirty="0"/>
        </a:p>
      </dgm:t>
    </dgm:pt>
    <dgm:pt modelId="{38DF9686-5190-40A3-8F62-BD347BC233AF}" type="parTrans" cxnId="{B337E002-D223-49AB-A5D0-9414196785A9}">
      <dgm:prSet/>
      <dgm:spPr/>
      <dgm:t>
        <a:bodyPr/>
        <a:lstStyle/>
        <a:p>
          <a:endParaRPr lang="en-AU"/>
        </a:p>
      </dgm:t>
    </dgm:pt>
    <dgm:pt modelId="{E039E55D-C67C-4781-9312-10DFAC524BE0}" type="sibTrans" cxnId="{B337E002-D223-49AB-A5D0-9414196785A9}">
      <dgm:prSet/>
      <dgm:spPr/>
      <dgm:t>
        <a:bodyPr/>
        <a:lstStyle/>
        <a:p>
          <a:endParaRPr lang="en-AU"/>
        </a:p>
      </dgm:t>
    </dgm:pt>
    <dgm:pt modelId="{C4A5BFAC-CA4F-470F-B188-599A19B5491E}">
      <dgm:prSet phldrT="[Text]"/>
      <dgm:spPr/>
      <dgm:t>
        <a:bodyPr/>
        <a:lstStyle/>
        <a:p>
          <a:r>
            <a:rPr lang="en-AU" dirty="0" smtClean="0"/>
            <a:t>Exploitation</a:t>
          </a:r>
          <a:endParaRPr lang="en-AU" dirty="0"/>
        </a:p>
      </dgm:t>
    </dgm:pt>
    <dgm:pt modelId="{ADA590F2-ABE0-49A7-9282-90E43A97984D}" type="parTrans" cxnId="{713E6E76-A087-4387-9D2D-008989C7FF76}">
      <dgm:prSet/>
      <dgm:spPr/>
      <dgm:t>
        <a:bodyPr/>
        <a:lstStyle/>
        <a:p>
          <a:endParaRPr lang="en-AU"/>
        </a:p>
      </dgm:t>
    </dgm:pt>
    <dgm:pt modelId="{14C5509B-D3FF-4716-8DC5-B20BA3D779A9}" type="sibTrans" cxnId="{713E6E76-A087-4387-9D2D-008989C7FF76}">
      <dgm:prSet/>
      <dgm:spPr/>
      <dgm:t>
        <a:bodyPr/>
        <a:lstStyle/>
        <a:p>
          <a:endParaRPr lang="en-AU"/>
        </a:p>
      </dgm:t>
    </dgm:pt>
    <dgm:pt modelId="{3AEFC52D-C59A-4774-968A-79748A725633}">
      <dgm:prSet phldrT="[Text]"/>
      <dgm:spPr/>
      <dgm:t>
        <a:bodyPr/>
        <a:lstStyle/>
        <a:p>
          <a:r>
            <a:rPr lang="en-AU" dirty="0" smtClean="0"/>
            <a:t>Homelessness</a:t>
          </a:r>
          <a:endParaRPr lang="en-AU" dirty="0"/>
        </a:p>
      </dgm:t>
    </dgm:pt>
    <dgm:pt modelId="{20211C43-2DA2-46D2-83C8-C862183944BB}" type="parTrans" cxnId="{409FBF24-5982-4B07-800B-E40B47F1A4DC}">
      <dgm:prSet/>
      <dgm:spPr/>
      <dgm:t>
        <a:bodyPr/>
        <a:lstStyle/>
        <a:p>
          <a:endParaRPr lang="en-AU"/>
        </a:p>
      </dgm:t>
    </dgm:pt>
    <dgm:pt modelId="{1D4D2503-E00D-462E-BA2E-FB50C3DF418D}" type="sibTrans" cxnId="{409FBF24-5982-4B07-800B-E40B47F1A4DC}">
      <dgm:prSet/>
      <dgm:spPr/>
      <dgm:t>
        <a:bodyPr/>
        <a:lstStyle/>
        <a:p>
          <a:endParaRPr lang="en-AU"/>
        </a:p>
      </dgm:t>
    </dgm:pt>
    <dgm:pt modelId="{B190132D-1109-44AA-8DCD-FB0D45C2F7A7}">
      <dgm:prSet phldrT="[Text]"/>
      <dgm:spPr/>
      <dgm:t>
        <a:bodyPr/>
        <a:lstStyle/>
        <a:p>
          <a:r>
            <a:rPr lang="en-AU" dirty="0" smtClean="0"/>
            <a:t>Self-Neglect</a:t>
          </a:r>
          <a:endParaRPr lang="en-AU" dirty="0"/>
        </a:p>
      </dgm:t>
    </dgm:pt>
    <dgm:pt modelId="{40AF1FA4-5856-4DF3-96BA-E31B4496C56F}" type="parTrans" cxnId="{A41B21B7-387F-43D5-A9C7-951E58AE815E}">
      <dgm:prSet/>
      <dgm:spPr/>
      <dgm:t>
        <a:bodyPr/>
        <a:lstStyle/>
        <a:p>
          <a:endParaRPr lang="en-AU"/>
        </a:p>
      </dgm:t>
    </dgm:pt>
    <dgm:pt modelId="{1898E309-D5E1-48FF-B299-D347125FD7C1}" type="sibTrans" cxnId="{A41B21B7-387F-43D5-A9C7-951E58AE815E}">
      <dgm:prSet/>
      <dgm:spPr/>
      <dgm:t>
        <a:bodyPr/>
        <a:lstStyle/>
        <a:p>
          <a:endParaRPr lang="en-AU"/>
        </a:p>
      </dgm:t>
    </dgm:pt>
    <dgm:pt modelId="{53D97D7C-F97C-4B82-8D0C-DEF71FDAB57D}" type="pres">
      <dgm:prSet presAssocID="{46C1456D-D072-4F11-B6F7-DF3DE4EBA211}" presName="composite" presStyleCnt="0">
        <dgm:presLayoutVars>
          <dgm:chMax val="1"/>
          <dgm:dir/>
          <dgm:resizeHandles val="exact"/>
        </dgm:presLayoutVars>
      </dgm:prSet>
      <dgm:spPr/>
      <dgm:t>
        <a:bodyPr/>
        <a:lstStyle/>
        <a:p>
          <a:endParaRPr lang="en-AU"/>
        </a:p>
      </dgm:t>
    </dgm:pt>
    <dgm:pt modelId="{2A5FA74D-0F9D-4376-A4B8-2364F266D24E}" type="pres">
      <dgm:prSet presAssocID="{46C1456D-D072-4F11-B6F7-DF3DE4EBA211}" presName="radial" presStyleCnt="0">
        <dgm:presLayoutVars>
          <dgm:animLvl val="ctr"/>
        </dgm:presLayoutVars>
      </dgm:prSet>
      <dgm:spPr/>
    </dgm:pt>
    <dgm:pt modelId="{32FBC55D-05F8-4EE3-83D2-A076B0C4AE44}" type="pres">
      <dgm:prSet presAssocID="{989B2814-3AB5-4718-8BD9-C79DACB1E446}" presName="centerShape" presStyleLbl="vennNode1" presStyleIdx="0" presStyleCnt="8" custScaleX="72907" custScaleY="79722" custLinFactNeighborX="-389"/>
      <dgm:spPr/>
      <dgm:t>
        <a:bodyPr/>
        <a:lstStyle/>
        <a:p>
          <a:endParaRPr lang="en-AU"/>
        </a:p>
      </dgm:t>
    </dgm:pt>
    <dgm:pt modelId="{B1776DC0-ECD9-473D-A4B1-612DA66CE36A}" type="pres">
      <dgm:prSet presAssocID="{BAA11686-BFD3-43AC-9C8B-40E6E71ED6EC}" presName="node" presStyleLbl="vennNode1" presStyleIdx="1" presStyleCnt="8" custRadScaleRad="95399" custRadScaleInc="-1285">
        <dgm:presLayoutVars>
          <dgm:bulletEnabled val="1"/>
        </dgm:presLayoutVars>
      </dgm:prSet>
      <dgm:spPr/>
      <dgm:t>
        <a:bodyPr/>
        <a:lstStyle/>
        <a:p>
          <a:endParaRPr lang="en-AU"/>
        </a:p>
      </dgm:t>
    </dgm:pt>
    <dgm:pt modelId="{10AC2EB5-4917-4C92-859A-DE9368FAA8A6}" type="pres">
      <dgm:prSet presAssocID="{30247169-9393-4781-9CA9-638F94CA8101}" presName="node" presStyleLbl="vennNode1" presStyleIdx="2" presStyleCnt="8" custRadScaleRad="92053" custRadScaleInc="-5475">
        <dgm:presLayoutVars>
          <dgm:bulletEnabled val="1"/>
        </dgm:presLayoutVars>
      </dgm:prSet>
      <dgm:spPr/>
      <dgm:t>
        <a:bodyPr/>
        <a:lstStyle/>
        <a:p>
          <a:endParaRPr lang="en-AU"/>
        </a:p>
      </dgm:t>
    </dgm:pt>
    <dgm:pt modelId="{6025151A-4C2E-4C0B-92A2-65BCC295154B}" type="pres">
      <dgm:prSet presAssocID="{B190132D-1109-44AA-8DCD-FB0D45C2F7A7}" presName="node" presStyleLbl="vennNode1" presStyleIdx="3" presStyleCnt="8" custRadScaleRad="88049" custRadScaleInc="-4804">
        <dgm:presLayoutVars>
          <dgm:bulletEnabled val="1"/>
        </dgm:presLayoutVars>
      </dgm:prSet>
      <dgm:spPr/>
      <dgm:t>
        <a:bodyPr/>
        <a:lstStyle/>
        <a:p>
          <a:endParaRPr lang="en-AU"/>
        </a:p>
      </dgm:t>
    </dgm:pt>
    <dgm:pt modelId="{C55B815E-8BCE-4B09-930D-F6897283767A}" type="pres">
      <dgm:prSet presAssocID="{C4A5BFAC-CA4F-470F-B188-599A19B5491E}" presName="node" presStyleLbl="vennNode1" presStyleIdx="4" presStyleCnt="8" custRadScaleRad="93153" custRadScaleInc="-200">
        <dgm:presLayoutVars>
          <dgm:bulletEnabled val="1"/>
        </dgm:presLayoutVars>
      </dgm:prSet>
      <dgm:spPr/>
      <dgm:t>
        <a:bodyPr/>
        <a:lstStyle/>
        <a:p>
          <a:endParaRPr lang="en-AU"/>
        </a:p>
      </dgm:t>
    </dgm:pt>
    <dgm:pt modelId="{C1C989F6-C0A9-41A0-A255-3A7748EB13FB}" type="pres">
      <dgm:prSet presAssocID="{BC18CFF9-D8C7-44D2-A32B-9E8B6DF01903}" presName="node" presStyleLbl="vennNode1" presStyleIdx="5" presStyleCnt="8" custRadScaleRad="92216" custRadScaleInc="-2194">
        <dgm:presLayoutVars>
          <dgm:bulletEnabled val="1"/>
        </dgm:presLayoutVars>
      </dgm:prSet>
      <dgm:spPr/>
      <dgm:t>
        <a:bodyPr/>
        <a:lstStyle/>
        <a:p>
          <a:endParaRPr lang="en-AU"/>
        </a:p>
      </dgm:t>
    </dgm:pt>
    <dgm:pt modelId="{EAB0B04A-2ACF-4C08-AC96-DC60169CA5B8}" type="pres">
      <dgm:prSet presAssocID="{548DCAEB-7BAB-40CB-986E-798F44C50409}" presName="node" presStyleLbl="vennNode1" presStyleIdx="6" presStyleCnt="8" custRadScaleRad="86819" custRadScaleInc="-1240">
        <dgm:presLayoutVars>
          <dgm:bulletEnabled val="1"/>
        </dgm:presLayoutVars>
      </dgm:prSet>
      <dgm:spPr/>
      <dgm:t>
        <a:bodyPr/>
        <a:lstStyle/>
        <a:p>
          <a:endParaRPr lang="en-AU"/>
        </a:p>
      </dgm:t>
    </dgm:pt>
    <dgm:pt modelId="{CDDFD957-725D-4A5A-A447-F41B85095EEE}" type="pres">
      <dgm:prSet presAssocID="{3AEFC52D-C59A-4774-968A-79748A725633}" presName="node" presStyleLbl="vennNode1" presStyleIdx="7" presStyleCnt="8" custRadScaleRad="92083" custRadScaleInc="1401">
        <dgm:presLayoutVars>
          <dgm:bulletEnabled val="1"/>
        </dgm:presLayoutVars>
      </dgm:prSet>
      <dgm:spPr/>
      <dgm:t>
        <a:bodyPr/>
        <a:lstStyle/>
        <a:p>
          <a:endParaRPr lang="en-AU"/>
        </a:p>
      </dgm:t>
    </dgm:pt>
  </dgm:ptLst>
  <dgm:cxnLst>
    <dgm:cxn modelId="{713E6E76-A087-4387-9D2D-008989C7FF76}" srcId="{989B2814-3AB5-4718-8BD9-C79DACB1E446}" destId="{C4A5BFAC-CA4F-470F-B188-599A19B5491E}" srcOrd="3" destOrd="0" parTransId="{ADA590F2-ABE0-49A7-9282-90E43A97984D}" sibTransId="{14C5509B-D3FF-4716-8DC5-B20BA3D779A9}"/>
    <dgm:cxn modelId="{4FD448E6-BBC9-49A0-9760-E5F4712F1432}" srcId="{46C1456D-D072-4F11-B6F7-DF3DE4EBA211}" destId="{989B2814-3AB5-4718-8BD9-C79DACB1E446}" srcOrd="0" destOrd="0" parTransId="{AA34CC76-EFC6-4339-A79F-B00ACCD8EC8E}" sibTransId="{FCA0EFC4-2649-4CD5-97D3-81C1B7BC7E91}"/>
    <dgm:cxn modelId="{05ADE34C-007C-44D5-87A3-4A038F5470FF}" type="presOf" srcId="{548DCAEB-7BAB-40CB-986E-798F44C50409}" destId="{EAB0B04A-2ACF-4C08-AC96-DC60169CA5B8}" srcOrd="0" destOrd="0" presId="urn:microsoft.com/office/officeart/2005/8/layout/radial3"/>
    <dgm:cxn modelId="{132CC3F2-A0FC-43E7-B44C-2170BDD56A08}" type="presOf" srcId="{BC18CFF9-D8C7-44D2-A32B-9E8B6DF01903}" destId="{C1C989F6-C0A9-41A0-A255-3A7748EB13FB}" srcOrd="0" destOrd="0" presId="urn:microsoft.com/office/officeart/2005/8/layout/radial3"/>
    <dgm:cxn modelId="{0A30F112-65D7-4774-9001-A266553D708D}" srcId="{989B2814-3AB5-4718-8BD9-C79DACB1E446}" destId="{BC18CFF9-D8C7-44D2-A32B-9E8B6DF01903}" srcOrd="4" destOrd="0" parTransId="{E43C63F4-786C-4CFE-9ED2-58C308D44EFC}" sibTransId="{B074EFA5-C697-448A-894C-B00BEFCD0C6B}"/>
    <dgm:cxn modelId="{FB791E4B-0E75-4940-87DB-C9198DACC77D}" type="presOf" srcId="{B190132D-1109-44AA-8DCD-FB0D45C2F7A7}" destId="{6025151A-4C2E-4C0B-92A2-65BCC295154B}" srcOrd="0" destOrd="0" presId="urn:microsoft.com/office/officeart/2005/8/layout/radial3"/>
    <dgm:cxn modelId="{409FBF24-5982-4B07-800B-E40B47F1A4DC}" srcId="{989B2814-3AB5-4718-8BD9-C79DACB1E446}" destId="{3AEFC52D-C59A-4774-968A-79748A725633}" srcOrd="6" destOrd="0" parTransId="{20211C43-2DA2-46D2-83C8-C862183944BB}" sibTransId="{1D4D2503-E00D-462E-BA2E-FB50C3DF418D}"/>
    <dgm:cxn modelId="{A41B21B7-387F-43D5-A9C7-951E58AE815E}" srcId="{989B2814-3AB5-4718-8BD9-C79DACB1E446}" destId="{B190132D-1109-44AA-8DCD-FB0D45C2F7A7}" srcOrd="2" destOrd="0" parTransId="{40AF1FA4-5856-4DF3-96BA-E31B4496C56F}" sibTransId="{1898E309-D5E1-48FF-B299-D347125FD7C1}"/>
    <dgm:cxn modelId="{EFE97C1A-224F-4F2E-8169-168E8F96AC06}" srcId="{989B2814-3AB5-4718-8BD9-C79DACB1E446}" destId="{548DCAEB-7BAB-40CB-986E-798F44C50409}" srcOrd="5" destOrd="0" parTransId="{A4D9CDEE-8140-4D34-9439-C15BBD435B79}" sibTransId="{6D42B189-ED7F-46A1-B5D8-8523E8BE2A2F}"/>
    <dgm:cxn modelId="{B5F2F1C5-7BFA-4B03-9BA7-7D3F35B11022}" type="presOf" srcId="{46C1456D-D072-4F11-B6F7-DF3DE4EBA211}" destId="{53D97D7C-F97C-4B82-8D0C-DEF71FDAB57D}" srcOrd="0" destOrd="0" presId="urn:microsoft.com/office/officeart/2005/8/layout/radial3"/>
    <dgm:cxn modelId="{973B6FE6-1A8F-4DE3-B42E-7F28376A71B4}" type="presOf" srcId="{BAA11686-BFD3-43AC-9C8B-40E6E71ED6EC}" destId="{B1776DC0-ECD9-473D-A4B1-612DA66CE36A}" srcOrd="0" destOrd="0" presId="urn:microsoft.com/office/officeart/2005/8/layout/radial3"/>
    <dgm:cxn modelId="{B337E002-D223-49AB-A5D0-9414196785A9}" srcId="{989B2814-3AB5-4718-8BD9-C79DACB1E446}" destId="{30247169-9393-4781-9CA9-638F94CA8101}" srcOrd="1" destOrd="0" parTransId="{38DF9686-5190-40A3-8F62-BD347BC233AF}" sibTransId="{E039E55D-C67C-4781-9312-10DFAC524BE0}"/>
    <dgm:cxn modelId="{607374BE-48A4-42BC-A2FF-71DBCA335915}" type="presOf" srcId="{989B2814-3AB5-4718-8BD9-C79DACB1E446}" destId="{32FBC55D-05F8-4EE3-83D2-A076B0C4AE44}" srcOrd="0" destOrd="0" presId="urn:microsoft.com/office/officeart/2005/8/layout/radial3"/>
    <dgm:cxn modelId="{0BA00F99-269A-4F36-B98F-2C3A7913BE60}" srcId="{989B2814-3AB5-4718-8BD9-C79DACB1E446}" destId="{BAA11686-BFD3-43AC-9C8B-40E6E71ED6EC}" srcOrd="0" destOrd="0" parTransId="{E9C8FE60-36C5-44C2-9E9B-A80B80AEC7C6}" sibTransId="{7193E566-442D-47CA-91EF-1965685CC995}"/>
    <dgm:cxn modelId="{A2BC48BD-0F71-49BF-AC2F-E4A60A5377FE}" type="presOf" srcId="{30247169-9393-4781-9CA9-638F94CA8101}" destId="{10AC2EB5-4917-4C92-859A-DE9368FAA8A6}" srcOrd="0" destOrd="0" presId="urn:microsoft.com/office/officeart/2005/8/layout/radial3"/>
    <dgm:cxn modelId="{A50D0542-D334-4A53-AF53-B1431AAE924B}" type="presOf" srcId="{3AEFC52D-C59A-4774-968A-79748A725633}" destId="{CDDFD957-725D-4A5A-A447-F41B85095EEE}" srcOrd="0" destOrd="0" presId="urn:microsoft.com/office/officeart/2005/8/layout/radial3"/>
    <dgm:cxn modelId="{839B5B93-92C1-4FD4-B119-2982DF6B4C32}" type="presOf" srcId="{C4A5BFAC-CA4F-470F-B188-599A19B5491E}" destId="{C55B815E-8BCE-4B09-930D-F6897283767A}" srcOrd="0" destOrd="0" presId="urn:microsoft.com/office/officeart/2005/8/layout/radial3"/>
    <dgm:cxn modelId="{CB990549-8C8B-47B8-ADED-315CE5C69B41}" type="presParOf" srcId="{53D97D7C-F97C-4B82-8D0C-DEF71FDAB57D}" destId="{2A5FA74D-0F9D-4376-A4B8-2364F266D24E}" srcOrd="0" destOrd="0" presId="urn:microsoft.com/office/officeart/2005/8/layout/radial3"/>
    <dgm:cxn modelId="{39FE8937-81C9-4CB5-ACE3-E9A0EAC5CEBC}" type="presParOf" srcId="{2A5FA74D-0F9D-4376-A4B8-2364F266D24E}" destId="{32FBC55D-05F8-4EE3-83D2-A076B0C4AE44}" srcOrd="0" destOrd="0" presId="urn:microsoft.com/office/officeart/2005/8/layout/radial3"/>
    <dgm:cxn modelId="{067C8562-7787-478B-9D5F-6D6D9F6CE5B3}" type="presParOf" srcId="{2A5FA74D-0F9D-4376-A4B8-2364F266D24E}" destId="{B1776DC0-ECD9-473D-A4B1-612DA66CE36A}" srcOrd="1" destOrd="0" presId="urn:microsoft.com/office/officeart/2005/8/layout/radial3"/>
    <dgm:cxn modelId="{24BBE23D-8699-4961-886F-A8591289E95B}" type="presParOf" srcId="{2A5FA74D-0F9D-4376-A4B8-2364F266D24E}" destId="{10AC2EB5-4917-4C92-859A-DE9368FAA8A6}" srcOrd="2" destOrd="0" presId="urn:microsoft.com/office/officeart/2005/8/layout/radial3"/>
    <dgm:cxn modelId="{8F9E6249-7540-4C09-9ACA-52BD79DA68DD}" type="presParOf" srcId="{2A5FA74D-0F9D-4376-A4B8-2364F266D24E}" destId="{6025151A-4C2E-4C0B-92A2-65BCC295154B}" srcOrd="3" destOrd="0" presId="urn:microsoft.com/office/officeart/2005/8/layout/radial3"/>
    <dgm:cxn modelId="{4318D3A7-B0D9-4B99-A507-09C7436F7555}" type="presParOf" srcId="{2A5FA74D-0F9D-4376-A4B8-2364F266D24E}" destId="{C55B815E-8BCE-4B09-930D-F6897283767A}" srcOrd="4" destOrd="0" presId="urn:microsoft.com/office/officeart/2005/8/layout/radial3"/>
    <dgm:cxn modelId="{5C759E80-B69F-4F08-A52D-1BBB70316F92}" type="presParOf" srcId="{2A5FA74D-0F9D-4376-A4B8-2364F266D24E}" destId="{C1C989F6-C0A9-41A0-A255-3A7748EB13FB}" srcOrd="5" destOrd="0" presId="urn:microsoft.com/office/officeart/2005/8/layout/radial3"/>
    <dgm:cxn modelId="{111F5917-7F71-49FF-B2B8-673A358636CF}" type="presParOf" srcId="{2A5FA74D-0F9D-4376-A4B8-2364F266D24E}" destId="{EAB0B04A-2ACF-4C08-AC96-DC60169CA5B8}" srcOrd="6" destOrd="0" presId="urn:microsoft.com/office/officeart/2005/8/layout/radial3"/>
    <dgm:cxn modelId="{CE3FD526-F7CA-4E19-AB5D-093667BF5C2D}" type="presParOf" srcId="{2A5FA74D-0F9D-4376-A4B8-2364F266D24E}" destId="{CDDFD957-725D-4A5A-A447-F41B85095EEE}" srcOrd="7" destOrd="0" presId="urn:microsoft.com/office/officeart/2005/8/layout/radial3"/>
  </dgm:cxnLst>
  <dgm:bg/>
  <dgm:whole/>
  <dgm:extLst>
    <a:ext uri="http://schemas.microsoft.com/office/drawing/2008/diagram">
      <dsp:dataModelExt xmlns:dsp="http://schemas.microsoft.com/office/drawing/2008/diagram" xmlns="" relId="rId13"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FE1E910-358F-47CD-8F40-B08CAA15F7C2}">
      <dsp:nvSpPr>
        <dsp:cNvPr id="0" name=""/>
        <dsp:cNvSpPr/>
      </dsp:nvSpPr>
      <dsp:spPr>
        <a:xfrm>
          <a:off x="3618742" y="1580866"/>
          <a:ext cx="2201563" cy="2201563"/>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en-AU" sz="2900" kern="1200" dirty="0" smtClean="0"/>
            <a:t>Static or Dynamic</a:t>
          </a:r>
          <a:endParaRPr lang="en-AU" sz="2900" kern="1200" dirty="0"/>
        </a:p>
      </dsp:txBody>
      <dsp:txXfrm>
        <a:off x="3618742" y="1580866"/>
        <a:ext cx="2201563" cy="2201563"/>
      </dsp:txXfrm>
    </dsp:sp>
    <dsp:sp modelId="{574167CD-3943-4BBE-B119-3C11ECEFC972}">
      <dsp:nvSpPr>
        <dsp:cNvPr id="0" name=""/>
        <dsp:cNvSpPr/>
      </dsp:nvSpPr>
      <dsp:spPr>
        <a:xfrm>
          <a:off x="4169133" y="11926"/>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Age</a:t>
          </a:r>
          <a:endParaRPr lang="en-AU" sz="1000" kern="1200" dirty="0"/>
        </a:p>
      </dsp:txBody>
      <dsp:txXfrm>
        <a:off x="4169133" y="11926"/>
        <a:ext cx="1100781" cy="1100781"/>
      </dsp:txXfrm>
    </dsp:sp>
    <dsp:sp modelId="{5C83D3E0-4A02-4797-B344-8B148D28CEAA}">
      <dsp:nvSpPr>
        <dsp:cNvPr id="0" name=""/>
        <dsp:cNvSpPr/>
      </dsp:nvSpPr>
      <dsp:spPr>
        <a:xfrm>
          <a:off x="5031143" y="19515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Substance Use</a:t>
          </a:r>
          <a:endParaRPr lang="en-AU" sz="1000" kern="1200" dirty="0"/>
        </a:p>
      </dsp:txBody>
      <dsp:txXfrm>
        <a:off x="5031143" y="195152"/>
        <a:ext cx="1100781" cy="1100781"/>
      </dsp:txXfrm>
    </dsp:sp>
    <dsp:sp modelId="{E180EF93-0B36-4EA7-BA07-FF085527615A}">
      <dsp:nvSpPr>
        <dsp:cNvPr id="0" name=""/>
        <dsp:cNvSpPr/>
      </dsp:nvSpPr>
      <dsp:spPr>
        <a:xfrm>
          <a:off x="5744103" y="713148"/>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Intimacy problems</a:t>
          </a:r>
          <a:endParaRPr lang="en-AU" sz="1000" kern="1200" dirty="0"/>
        </a:p>
      </dsp:txBody>
      <dsp:txXfrm>
        <a:off x="5744103" y="713148"/>
        <a:ext cx="1100781" cy="1100781"/>
      </dsp:txXfrm>
    </dsp:sp>
    <dsp:sp modelId="{99FA1D5A-58C5-4944-8F9C-82D69885014F}">
      <dsp:nvSpPr>
        <dsp:cNvPr id="0" name=""/>
        <dsp:cNvSpPr/>
      </dsp:nvSpPr>
      <dsp:spPr>
        <a:xfrm>
          <a:off x="6184737" y="1476347"/>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Anger</a:t>
          </a:r>
        </a:p>
      </dsp:txBody>
      <dsp:txXfrm>
        <a:off x="6184737" y="1476347"/>
        <a:ext cx="1100781" cy="1100781"/>
      </dsp:txXfrm>
    </dsp:sp>
    <dsp:sp modelId="{BCA4B787-4983-49D2-B8A0-BA7E65EB75BA}">
      <dsp:nvSpPr>
        <dsp:cNvPr id="0" name=""/>
        <dsp:cNvSpPr/>
      </dsp:nvSpPr>
      <dsp:spPr>
        <a:xfrm>
          <a:off x="6276854" y="2352787"/>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Negative mood</a:t>
          </a:r>
          <a:endParaRPr lang="en-AU" sz="1000" kern="1200" dirty="0"/>
        </a:p>
      </dsp:txBody>
      <dsp:txXfrm>
        <a:off x="6276854" y="2352787"/>
        <a:ext cx="1100781" cy="1100781"/>
      </dsp:txXfrm>
    </dsp:sp>
    <dsp:sp modelId="{670CA19A-D427-4FAD-BFFC-392D43B01C34}">
      <dsp:nvSpPr>
        <dsp:cNvPr id="0" name=""/>
        <dsp:cNvSpPr/>
      </dsp:nvSpPr>
      <dsp:spPr>
        <a:xfrm>
          <a:off x="6004528" y="319092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Victim Access</a:t>
          </a:r>
          <a:endParaRPr lang="en-AU" sz="1000" kern="1200" dirty="0"/>
        </a:p>
      </dsp:txBody>
      <dsp:txXfrm>
        <a:off x="6004528" y="3190922"/>
        <a:ext cx="1100781" cy="1100781"/>
      </dsp:txXfrm>
    </dsp:sp>
    <dsp:sp modelId="{3F92D2E0-82C9-4A3B-AF1B-84013D7E5AA2}">
      <dsp:nvSpPr>
        <dsp:cNvPr id="0" name=""/>
        <dsp:cNvSpPr/>
      </dsp:nvSpPr>
      <dsp:spPr>
        <a:xfrm>
          <a:off x="5414845" y="384583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Offence Cognitions</a:t>
          </a:r>
          <a:endParaRPr lang="en-AU" sz="1000" kern="1200" dirty="0"/>
        </a:p>
      </dsp:txBody>
      <dsp:txXfrm>
        <a:off x="5414845" y="3845832"/>
        <a:ext cx="1100781" cy="1100781"/>
      </dsp:txXfrm>
    </dsp:sp>
    <dsp:sp modelId="{CC7AFA38-F93F-4F8B-9F2C-E750D4D92378}">
      <dsp:nvSpPr>
        <dsp:cNvPr id="0" name=""/>
        <dsp:cNvSpPr/>
      </dsp:nvSpPr>
      <dsp:spPr>
        <a:xfrm>
          <a:off x="4609767" y="4204275"/>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Self-regulation</a:t>
          </a:r>
          <a:endParaRPr lang="en-AU" sz="1000" kern="1200" dirty="0"/>
        </a:p>
      </dsp:txBody>
      <dsp:txXfrm>
        <a:off x="4609767" y="4204275"/>
        <a:ext cx="1100781" cy="1100781"/>
      </dsp:txXfrm>
    </dsp:sp>
    <dsp:sp modelId="{536A5086-A6E1-4E9A-850B-BE7BF7D8F8AE}">
      <dsp:nvSpPr>
        <dsp:cNvPr id="0" name=""/>
        <dsp:cNvSpPr/>
      </dsp:nvSpPr>
      <dsp:spPr>
        <a:xfrm>
          <a:off x="3728499" y="4204275"/>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Expressed ideation</a:t>
          </a:r>
          <a:endParaRPr lang="en-AU" sz="1000" kern="1200" dirty="0"/>
        </a:p>
      </dsp:txBody>
      <dsp:txXfrm>
        <a:off x="3728499" y="4204275"/>
        <a:ext cx="1100781" cy="1100781"/>
      </dsp:txXfrm>
    </dsp:sp>
    <dsp:sp modelId="{8D3864DB-07AA-4E14-9FF7-CAECB002AFB7}">
      <dsp:nvSpPr>
        <dsp:cNvPr id="0" name=""/>
        <dsp:cNvSpPr/>
      </dsp:nvSpPr>
      <dsp:spPr>
        <a:xfrm>
          <a:off x="2923422" y="384583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Mental Illness</a:t>
          </a:r>
          <a:endParaRPr lang="en-AU" sz="1000" kern="1200" dirty="0"/>
        </a:p>
      </dsp:txBody>
      <dsp:txXfrm>
        <a:off x="2923422" y="3845832"/>
        <a:ext cx="1100781" cy="1100781"/>
      </dsp:txXfrm>
    </dsp:sp>
    <dsp:sp modelId="{744F9B6A-FE2F-492A-93EE-C18FE3A6FD6A}">
      <dsp:nvSpPr>
        <dsp:cNvPr id="0" name=""/>
        <dsp:cNvSpPr/>
      </dsp:nvSpPr>
      <dsp:spPr>
        <a:xfrm>
          <a:off x="2333739" y="319092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Prior History</a:t>
          </a:r>
          <a:endParaRPr lang="en-AU" sz="1000" kern="1200" dirty="0"/>
        </a:p>
      </dsp:txBody>
      <dsp:txXfrm>
        <a:off x="2333739" y="3190922"/>
        <a:ext cx="1100781" cy="1100781"/>
      </dsp:txXfrm>
    </dsp:sp>
    <dsp:sp modelId="{53318257-D818-4D5B-B510-5BCF49569652}">
      <dsp:nvSpPr>
        <dsp:cNvPr id="0" name=""/>
        <dsp:cNvSpPr/>
      </dsp:nvSpPr>
      <dsp:spPr>
        <a:xfrm>
          <a:off x="2061412" y="2352787"/>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Child Abuse</a:t>
          </a:r>
          <a:endParaRPr lang="en-AU" sz="1000" kern="1200" dirty="0"/>
        </a:p>
      </dsp:txBody>
      <dsp:txXfrm>
        <a:off x="2061412" y="2352787"/>
        <a:ext cx="1100781" cy="1100781"/>
      </dsp:txXfrm>
    </dsp:sp>
    <dsp:sp modelId="{EE850D41-E9A5-43C6-B327-109DB78F3C7D}">
      <dsp:nvSpPr>
        <dsp:cNvPr id="0" name=""/>
        <dsp:cNvSpPr/>
      </dsp:nvSpPr>
      <dsp:spPr>
        <a:xfrm>
          <a:off x="2153529" y="1476347"/>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Employment</a:t>
          </a:r>
          <a:endParaRPr lang="en-AU" sz="1000" kern="1200" dirty="0"/>
        </a:p>
      </dsp:txBody>
      <dsp:txXfrm>
        <a:off x="2153529" y="1476347"/>
        <a:ext cx="1100781" cy="1100781"/>
      </dsp:txXfrm>
    </dsp:sp>
    <dsp:sp modelId="{8A9CB51D-8BFD-4A0A-A3C6-3F10EC3F068E}">
      <dsp:nvSpPr>
        <dsp:cNvPr id="0" name=""/>
        <dsp:cNvSpPr/>
      </dsp:nvSpPr>
      <dsp:spPr>
        <a:xfrm>
          <a:off x="2594163" y="713148"/>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Family History</a:t>
          </a:r>
          <a:endParaRPr lang="en-AU" sz="1000" kern="1200" dirty="0"/>
        </a:p>
      </dsp:txBody>
      <dsp:txXfrm>
        <a:off x="2594163" y="713148"/>
        <a:ext cx="1100781" cy="1100781"/>
      </dsp:txXfrm>
    </dsp:sp>
    <dsp:sp modelId="{0DB132CD-E6D5-4C86-BF1C-B41B65FEA2D0}">
      <dsp:nvSpPr>
        <dsp:cNvPr id="0" name=""/>
        <dsp:cNvSpPr/>
      </dsp:nvSpPr>
      <dsp:spPr>
        <a:xfrm>
          <a:off x="3307123" y="195152"/>
          <a:ext cx="1100781" cy="1100781"/>
        </a:xfrm>
        <a:prstGeom prst="ellipse">
          <a:avLst/>
        </a:prstGeom>
        <a:solidFill>
          <a:schemeClr val="accent1">
            <a:alpha val="50000"/>
            <a:hueOff val="0"/>
            <a:satOff val="0"/>
            <a:lumOff val="0"/>
            <a:alphaOff val="0"/>
          </a:schemeClr>
        </a:solidFill>
        <a:ln>
          <a:noFill/>
        </a:ln>
        <a:effectLst>
          <a:outerShdw blurRad="57150" dist="38100" dir="5400000" algn="ctr" rotWithShape="0">
            <a:schemeClr val="accent1">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AU" sz="1000" kern="1200" dirty="0" smtClean="0"/>
            <a:t>Dissocial Peer</a:t>
          </a:r>
          <a:endParaRPr lang="en-AU" sz="1000" kern="1200" dirty="0"/>
        </a:p>
      </dsp:txBody>
      <dsp:txXfrm>
        <a:off x="3307123" y="195152"/>
        <a:ext cx="1100781" cy="11007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BC55D-05F8-4EE3-83D2-A076B0C4AE44}">
      <dsp:nvSpPr>
        <dsp:cNvPr id="0" name=""/>
        <dsp:cNvSpPr/>
      </dsp:nvSpPr>
      <dsp:spPr>
        <a:xfrm>
          <a:off x="1637900" y="1408131"/>
          <a:ext cx="2001109" cy="2188163"/>
        </a:xfrm>
        <a:prstGeom prst="ellipse">
          <a:avLst/>
        </a:prstGeom>
        <a:solidFill>
          <a:schemeClr val="accent6">
            <a:shade val="80000"/>
            <a:alpha val="50000"/>
            <a:hueOff val="0"/>
            <a:satOff val="0"/>
            <a:lumOff val="0"/>
            <a:alphaOff val="0"/>
          </a:schemeClr>
        </a:solidFill>
        <a:ln>
          <a:noFill/>
        </a:ln>
        <a:effectLst>
          <a:outerShdw blurRad="57150" dist="38100" dir="5400000" algn="ctr" rotWithShape="0">
            <a:schemeClr val="accent6">
              <a:shade val="80000"/>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4450" tIns="44450" rIns="44450" bIns="44450" numCol="1" spcCol="1270" anchor="ctr" anchorCtr="0">
          <a:noAutofit/>
        </a:bodyPr>
        <a:lstStyle/>
        <a:p>
          <a:pPr lvl="0" algn="ctr" defTabSz="1555750">
            <a:lnSpc>
              <a:spcPct val="90000"/>
            </a:lnSpc>
            <a:spcBef>
              <a:spcPct val="0"/>
            </a:spcBef>
            <a:spcAft>
              <a:spcPct val="35000"/>
            </a:spcAft>
          </a:pPr>
          <a:r>
            <a:rPr lang="en-AU" sz="3500" kern="1200" dirty="0" smtClean="0"/>
            <a:t>Risk to Other</a:t>
          </a:r>
          <a:endParaRPr lang="en-AU" sz="3500" kern="1200" dirty="0"/>
        </a:p>
      </dsp:txBody>
      <dsp:txXfrm>
        <a:off x="1637900" y="1408131"/>
        <a:ext cx="2001109" cy="2188163"/>
      </dsp:txXfrm>
    </dsp:sp>
    <dsp:sp modelId="{B1776DC0-ECD9-473D-A4B1-612DA66CE36A}">
      <dsp:nvSpPr>
        <dsp:cNvPr id="0" name=""/>
        <dsp:cNvSpPr/>
      </dsp:nvSpPr>
      <dsp:spPr>
        <a:xfrm>
          <a:off x="2005113" y="109553"/>
          <a:ext cx="1372371" cy="1372371"/>
        </a:xfrm>
        <a:prstGeom prst="ellipse">
          <a:avLst/>
        </a:prstGeom>
        <a:solidFill>
          <a:schemeClr val="accent6">
            <a:shade val="80000"/>
            <a:alpha val="50000"/>
            <a:hueOff val="59146"/>
            <a:satOff val="-1539"/>
            <a:lumOff val="7036"/>
            <a:alphaOff val="0"/>
          </a:schemeClr>
        </a:solidFill>
        <a:ln>
          <a:noFill/>
        </a:ln>
        <a:effectLst>
          <a:outerShdw blurRad="57150" dist="38100" dir="5400000" algn="ctr" rotWithShape="0">
            <a:schemeClr val="accent6">
              <a:shade val="80000"/>
              <a:alpha val="50000"/>
              <a:hueOff val="59146"/>
              <a:satOff val="-1539"/>
              <a:lumOff val="7036"/>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Sexual Violence</a:t>
          </a:r>
          <a:endParaRPr lang="en-AU" sz="1200" kern="1200" dirty="0"/>
        </a:p>
      </dsp:txBody>
      <dsp:txXfrm>
        <a:off x="2005113" y="109553"/>
        <a:ext cx="1372371" cy="1372371"/>
      </dsp:txXfrm>
    </dsp:sp>
    <dsp:sp modelId="{10AC2EB5-4917-4C92-859A-DE9368FAA8A6}">
      <dsp:nvSpPr>
        <dsp:cNvPr id="0" name=""/>
        <dsp:cNvSpPr/>
      </dsp:nvSpPr>
      <dsp:spPr>
        <a:xfrm>
          <a:off x="2975429" y="594791"/>
          <a:ext cx="1372371" cy="1372371"/>
        </a:xfrm>
        <a:prstGeom prst="ellipse">
          <a:avLst/>
        </a:prstGeom>
        <a:solidFill>
          <a:schemeClr val="accent6">
            <a:shade val="80000"/>
            <a:alpha val="50000"/>
            <a:hueOff val="118292"/>
            <a:satOff val="-3078"/>
            <a:lumOff val="14072"/>
            <a:alphaOff val="0"/>
          </a:schemeClr>
        </a:solidFill>
        <a:ln>
          <a:noFill/>
        </a:ln>
        <a:effectLst>
          <a:outerShdw blurRad="57150" dist="38100" dir="5400000" algn="ctr" rotWithShape="0">
            <a:schemeClr val="accent6">
              <a:shade val="80000"/>
              <a:alpha val="50000"/>
              <a:hueOff val="118292"/>
              <a:satOff val="-3078"/>
              <a:lumOff val="14072"/>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Physical Violence</a:t>
          </a:r>
          <a:endParaRPr lang="en-AU" sz="1200" kern="1200" dirty="0"/>
        </a:p>
      </dsp:txBody>
      <dsp:txXfrm>
        <a:off x="2975429" y="594791"/>
        <a:ext cx="1372371" cy="1372371"/>
      </dsp:txXfrm>
    </dsp:sp>
    <dsp:sp modelId="{C55B815E-8BCE-4B09-930D-F6897283767A}">
      <dsp:nvSpPr>
        <dsp:cNvPr id="0" name=""/>
        <dsp:cNvSpPr/>
      </dsp:nvSpPr>
      <dsp:spPr>
        <a:xfrm>
          <a:off x="3537873" y="1492857"/>
          <a:ext cx="1372371" cy="1372371"/>
        </a:xfrm>
        <a:prstGeom prst="ellipse">
          <a:avLst/>
        </a:prstGeom>
        <a:solidFill>
          <a:schemeClr val="accent6">
            <a:shade val="80000"/>
            <a:alpha val="50000"/>
            <a:hueOff val="177437"/>
            <a:satOff val="-4618"/>
            <a:lumOff val="21107"/>
            <a:alphaOff val="0"/>
          </a:schemeClr>
        </a:solidFill>
        <a:ln>
          <a:noFill/>
        </a:ln>
        <a:effectLst>
          <a:outerShdw blurRad="57150" dist="38100" dir="5400000" algn="ctr" rotWithShape="0">
            <a:schemeClr val="accent6">
              <a:shade val="80000"/>
              <a:alpha val="50000"/>
              <a:hueOff val="177437"/>
              <a:satOff val="-4618"/>
              <a:lumOff val="21107"/>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Arson</a:t>
          </a:r>
          <a:endParaRPr lang="en-AU" sz="1200" kern="1200" dirty="0"/>
        </a:p>
      </dsp:txBody>
      <dsp:txXfrm>
        <a:off x="3537873" y="1492857"/>
        <a:ext cx="1372371" cy="1372371"/>
      </dsp:txXfrm>
    </dsp:sp>
    <dsp:sp modelId="{C1C989F6-C0A9-41A0-A255-3A7748EB13FB}">
      <dsp:nvSpPr>
        <dsp:cNvPr id="0" name=""/>
        <dsp:cNvSpPr/>
      </dsp:nvSpPr>
      <dsp:spPr>
        <a:xfrm>
          <a:off x="3372320" y="2653354"/>
          <a:ext cx="1372371" cy="1372371"/>
        </a:xfrm>
        <a:prstGeom prst="ellipse">
          <a:avLst/>
        </a:prstGeom>
        <a:solidFill>
          <a:schemeClr val="accent6">
            <a:shade val="80000"/>
            <a:alpha val="50000"/>
            <a:hueOff val="236583"/>
            <a:satOff val="-6157"/>
            <a:lumOff val="28143"/>
            <a:alphaOff val="0"/>
          </a:schemeClr>
        </a:solidFill>
        <a:ln>
          <a:noFill/>
        </a:ln>
        <a:effectLst>
          <a:outerShdw blurRad="57150" dist="38100" dir="5400000" algn="ctr" rotWithShape="0">
            <a:schemeClr val="accent6">
              <a:shade val="80000"/>
              <a:alpha val="50000"/>
              <a:hueOff val="236583"/>
              <a:satOff val="-6157"/>
              <a:lumOff val="28143"/>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General Offences</a:t>
          </a:r>
          <a:endParaRPr lang="en-AU" sz="1200" kern="1200" dirty="0"/>
        </a:p>
      </dsp:txBody>
      <dsp:txXfrm>
        <a:off x="3372320" y="2653354"/>
        <a:ext cx="1372371" cy="1372371"/>
      </dsp:txXfrm>
    </dsp:sp>
    <dsp:sp modelId="{EAB0B04A-2ACF-4C08-AC96-DC60169CA5B8}">
      <dsp:nvSpPr>
        <dsp:cNvPr id="0" name=""/>
        <dsp:cNvSpPr/>
      </dsp:nvSpPr>
      <dsp:spPr>
        <a:xfrm>
          <a:off x="2536514" y="3359224"/>
          <a:ext cx="1372371" cy="1372371"/>
        </a:xfrm>
        <a:prstGeom prst="ellipse">
          <a:avLst/>
        </a:prstGeom>
        <a:solidFill>
          <a:schemeClr val="accent6">
            <a:shade val="80000"/>
            <a:alpha val="50000"/>
            <a:hueOff val="295729"/>
            <a:satOff val="-7696"/>
            <a:lumOff val="35179"/>
            <a:alphaOff val="0"/>
          </a:schemeClr>
        </a:solidFill>
        <a:ln>
          <a:noFill/>
        </a:ln>
        <a:effectLst>
          <a:outerShdw blurRad="57150" dist="38100" dir="5400000" algn="ctr" rotWithShape="0">
            <a:schemeClr val="accent6">
              <a:shade val="80000"/>
              <a:alpha val="50000"/>
              <a:hueOff val="295729"/>
              <a:satOff val="-7696"/>
              <a:lumOff val="35179"/>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Domestic Violence</a:t>
          </a:r>
          <a:endParaRPr lang="en-AU" sz="1200" kern="1200" dirty="0"/>
        </a:p>
      </dsp:txBody>
      <dsp:txXfrm>
        <a:off x="2536514" y="3359224"/>
        <a:ext cx="1372371" cy="1372371"/>
      </dsp:txXfrm>
    </dsp:sp>
    <dsp:sp modelId="{CDDFD957-725D-4A5A-A447-F41B85095EEE}">
      <dsp:nvSpPr>
        <dsp:cNvPr id="0" name=""/>
        <dsp:cNvSpPr/>
      </dsp:nvSpPr>
      <dsp:spPr>
        <a:xfrm>
          <a:off x="1413205" y="3295484"/>
          <a:ext cx="1372371" cy="1372371"/>
        </a:xfrm>
        <a:prstGeom prst="ellipse">
          <a:avLst/>
        </a:prstGeom>
        <a:solidFill>
          <a:schemeClr val="accent6">
            <a:shade val="80000"/>
            <a:alpha val="50000"/>
            <a:hueOff val="236583"/>
            <a:satOff val="-6157"/>
            <a:lumOff val="28143"/>
            <a:alphaOff val="0"/>
          </a:schemeClr>
        </a:solidFill>
        <a:ln>
          <a:noFill/>
        </a:ln>
        <a:effectLst>
          <a:outerShdw blurRad="57150" dist="38100" dir="5400000" algn="ctr" rotWithShape="0">
            <a:schemeClr val="accent6">
              <a:shade val="80000"/>
              <a:alpha val="50000"/>
              <a:hueOff val="236583"/>
              <a:satOff val="-6157"/>
              <a:lumOff val="28143"/>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Property Damage</a:t>
          </a:r>
          <a:endParaRPr lang="en-AU" sz="1200" kern="1200" dirty="0"/>
        </a:p>
      </dsp:txBody>
      <dsp:txXfrm>
        <a:off x="1413205" y="3295484"/>
        <a:ext cx="1372371" cy="1372371"/>
      </dsp:txXfrm>
    </dsp:sp>
    <dsp:sp modelId="{1EC25B30-0A5D-4524-9AA8-AC159A5F3E56}">
      <dsp:nvSpPr>
        <dsp:cNvPr id="0" name=""/>
        <dsp:cNvSpPr/>
      </dsp:nvSpPr>
      <dsp:spPr>
        <a:xfrm>
          <a:off x="593817" y="2630839"/>
          <a:ext cx="1372371" cy="1372371"/>
        </a:xfrm>
        <a:prstGeom prst="ellipse">
          <a:avLst/>
        </a:prstGeom>
        <a:solidFill>
          <a:schemeClr val="accent6">
            <a:shade val="80000"/>
            <a:alpha val="50000"/>
            <a:hueOff val="177437"/>
            <a:satOff val="-4618"/>
            <a:lumOff val="21107"/>
            <a:alphaOff val="0"/>
          </a:schemeClr>
        </a:solidFill>
        <a:ln>
          <a:noFill/>
        </a:ln>
        <a:effectLst>
          <a:outerShdw blurRad="57150" dist="38100" dir="5400000" algn="ctr" rotWithShape="0">
            <a:schemeClr val="accent6">
              <a:shade val="80000"/>
              <a:alpha val="50000"/>
              <a:hueOff val="177437"/>
              <a:satOff val="-4618"/>
              <a:lumOff val="21107"/>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Dependents Maltreatment </a:t>
          </a:r>
          <a:endParaRPr lang="en-AU" sz="1200" kern="1200" dirty="0"/>
        </a:p>
      </dsp:txBody>
      <dsp:txXfrm>
        <a:off x="593817" y="2630839"/>
        <a:ext cx="1372371" cy="1372371"/>
      </dsp:txXfrm>
    </dsp:sp>
    <dsp:sp modelId="{AB92C5A9-AA56-4A2E-9408-8695610CE86A}">
      <dsp:nvSpPr>
        <dsp:cNvPr id="0" name=""/>
        <dsp:cNvSpPr/>
      </dsp:nvSpPr>
      <dsp:spPr>
        <a:xfrm>
          <a:off x="371215" y="1505385"/>
          <a:ext cx="1372371" cy="1372371"/>
        </a:xfrm>
        <a:prstGeom prst="ellipse">
          <a:avLst/>
        </a:prstGeom>
        <a:solidFill>
          <a:schemeClr val="accent6">
            <a:shade val="80000"/>
            <a:alpha val="50000"/>
            <a:hueOff val="118292"/>
            <a:satOff val="-3078"/>
            <a:lumOff val="14072"/>
            <a:alphaOff val="0"/>
          </a:schemeClr>
        </a:solidFill>
        <a:ln>
          <a:noFill/>
        </a:ln>
        <a:effectLst>
          <a:outerShdw blurRad="57150" dist="38100" dir="5400000" algn="ctr" rotWithShape="0">
            <a:schemeClr val="accent6">
              <a:shade val="80000"/>
              <a:alpha val="50000"/>
              <a:hueOff val="118292"/>
              <a:satOff val="-3078"/>
              <a:lumOff val="14072"/>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Reckless Behaviour</a:t>
          </a:r>
          <a:endParaRPr lang="en-AU" sz="1200" kern="1200" dirty="0"/>
        </a:p>
      </dsp:txBody>
      <dsp:txXfrm>
        <a:off x="371215" y="1505385"/>
        <a:ext cx="1372371" cy="1372371"/>
      </dsp:txXfrm>
    </dsp:sp>
    <dsp:sp modelId="{4F79E9B7-9F3B-4A6A-A4B2-403CDA5EBE2D}">
      <dsp:nvSpPr>
        <dsp:cNvPr id="0" name=""/>
        <dsp:cNvSpPr/>
      </dsp:nvSpPr>
      <dsp:spPr>
        <a:xfrm>
          <a:off x="924045" y="523066"/>
          <a:ext cx="1372371" cy="1372371"/>
        </a:xfrm>
        <a:prstGeom prst="ellipse">
          <a:avLst/>
        </a:prstGeom>
        <a:solidFill>
          <a:schemeClr val="accent6">
            <a:shade val="80000"/>
            <a:alpha val="50000"/>
            <a:hueOff val="59146"/>
            <a:satOff val="-1539"/>
            <a:lumOff val="7036"/>
            <a:alphaOff val="0"/>
          </a:schemeClr>
        </a:solidFill>
        <a:ln>
          <a:noFill/>
        </a:ln>
        <a:effectLst>
          <a:outerShdw blurRad="57150" dist="38100" dir="5400000" algn="ctr" rotWithShape="0">
            <a:schemeClr val="accent6">
              <a:shade val="80000"/>
              <a:alpha val="50000"/>
              <a:hueOff val="59146"/>
              <a:satOff val="-1539"/>
              <a:lumOff val="7036"/>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Intimidation &amp; Threats</a:t>
          </a:r>
          <a:endParaRPr lang="en-AU" sz="1200" kern="1200" dirty="0"/>
        </a:p>
      </dsp:txBody>
      <dsp:txXfrm>
        <a:off x="924045" y="523066"/>
        <a:ext cx="1372371" cy="1372371"/>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2FBC55D-05F8-4EE3-83D2-A076B0C4AE44}">
      <dsp:nvSpPr>
        <dsp:cNvPr id="0" name=""/>
        <dsp:cNvSpPr/>
      </dsp:nvSpPr>
      <dsp:spPr>
        <a:xfrm>
          <a:off x="1693742" y="1456853"/>
          <a:ext cx="2044687" cy="2235815"/>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lang="en-AU" sz="3600" kern="1200" dirty="0" smtClean="0"/>
            <a:t>Risk to   Self</a:t>
          </a:r>
          <a:endParaRPr lang="en-AU" sz="3600" kern="1200" dirty="0"/>
        </a:p>
      </dsp:txBody>
      <dsp:txXfrm>
        <a:off x="1693742" y="1456853"/>
        <a:ext cx="2044687" cy="2235815"/>
      </dsp:txXfrm>
    </dsp:sp>
    <dsp:sp modelId="{B1776DC0-ECD9-473D-A4B1-612DA66CE36A}">
      <dsp:nvSpPr>
        <dsp:cNvPr id="0" name=""/>
        <dsp:cNvSpPr/>
      </dsp:nvSpPr>
      <dsp:spPr>
        <a:xfrm>
          <a:off x="2009067" y="130413"/>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Self -Harm</a:t>
          </a:r>
          <a:endParaRPr lang="en-AU" sz="1200" kern="1200" dirty="0"/>
        </a:p>
      </dsp:txBody>
      <dsp:txXfrm>
        <a:off x="2009067" y="130413"/>
        <a:ext cx="1402257" cy="1402257"/>
      </dsp:txXfrm>
    </dsp:sp>
    <dsp:sp modelId="{10AC2EB5-4917-4C92-859A-DE9368FAA8A6}">
      <dsp:nvSpPr>
        <dsp:cNvPr id="0" name=""/>
        <dsp:cNvSpPr/>
      </dsp:nvSpPr>
      <dsp:spPr>
        <a:xfrm>
          <a:off x="3291253" y="761463"/>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Victimisation</a:t>
          </a:r>
          <a:endParaRPr lang="en-AU" sz="1200" kern="1200" dirty="0"/>
        </a:p>
      </dsp:txBody>
      <dsp:txXfrm>
        <a:off x="3291253" y="761463"/>
        <a:ext cx="1402257" cy="1402257"/>
      </dsp:txXfrm>
    </dsp:sp>
    <dsp:sp modelId="{6025151A-4C2E-4C0B-92A2-65BCC295154B}">
      <dsp:nvSpPr>
        <dsp:cNvPr id="0" name=""/>
        <dsp:cNvSpPr/>
      </dsp:nvSpPr>
      <dsp:spPr>
        <a:xfrm>
          <a:off x="3611829" y="2163719"/>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Self-Neglect</a:t>
          </a:r>
          <a:endParaRPr lang="en-AU" sz="1200" kern="1200" dirty="0"/>
        </a:p>
      </dsp:txBody>
      <dsp:txXfrm>
        <a:off x="3611829" y="2163719"/>
        <a:ext cx="1402257" cy="1402257"/>
      </dsp:txXfrm>
    </dsp:sp>
    <dsp:sp modelId="{C55B815E-8BCE-4B09-930D-F6897283767A}">
      <dsp:nvSpPr>
        <dsp:cNvPr id="0" name=""/>
        <dsp:cNvSpPr/>
      </dsp:nvSpPr>
      <dsp:spPr>
        <a:xfrm>
          <a:off x="2770523" y="3406016"/>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Exploitation</a:t>
          </a:r>
          <a:endParaRPr lang="en-AU" sz="1200" kern="1200" dirty="0"/>
        </a:p>
      </dsp:txBody>
      <dsp:txXfrm>
        <a:off x="2770523" y="3406016"/>
        <a:ext cx="1402257" cy="1402257"/>
      </dsp:txXfrm>
    </dsp:sp>
    <dsp:sp modelId="{C1C989F6-C0A9-41A0-A255-3A7748EB13FB}">
      <dsp:nvSpPr>
        <dsp:cNvPr id="0" name=""/>
        <dsp:cNvSpPr/>
      </dsp:nvSpPr>
      <dsp:spPr>
        <a:xfrm>
          <a:off x="1328047" y="3406021"/>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Drug Use</a:t>
          </a:r>
          <a:endParaRPr lang="en-AU" sz="1200" kern="1200" dirty="0"/>
        </a:p>
      </dsp:txBody>
      <dsp:txXfrm>
        <a:off x="1328047" y="3406021"/>
        <a:ext cx="1402257" cy="1402257"/>
      </dsp:txXfrm>
    </dsp:sp>
    <dsp:sp modelId="{EAB0B04A-2ACF-4C08-AC96-DC60169CA5B8}">
      <dsp:nvSpPr>
        <dsp:cNvPr id="0" name=""/>
        <dsp:cNvSpPr/>
      </dsp:nvSpPr>
      <dsp:spPr>
        <a:xfrm>
          <a:off x="486434" y="2243865"/>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Absconding</a:t>
          </a:r>
          <a:endParaRPr lang="en-AU" sz="1200" kern="1200" dirty="0"/>
        </a:p>
      </dsp:txBody>
      <dsp:txXfrm>
        <a:off x="486434" y="2243865"/>
        <a:ext cx="1402257" cy="1402257"/>
      </dsp:txXfrm>
    </dsp:sp>
    <dsp:sp modelId="{CDDFD957-725D-4A5A-A447-F41B85095EEE}">
      <dsp:nvSpPr>
        <dsp:cNvPr id="0" name=""/>
        <dsp:cNvSpPr/>
      </dsp:nvSpPr>
      <dsp:spPr>
        <a:xfrm>
          <a:off x="726854" y="808001"/>
          <a:ext cx="1402257" cy="1402257"/>
        </a:xfrm>
        <a:prstGeom prst="ellipse">
          <a:avLst/>
        </a:prstGeom>
        <a:solidFill>
          <a:schemeClr val="accent2">
            <a:alpha val="50000"/>
            <a:hueOff val="0"/>
            <a:satOff val="0"/>
            <a:lumOff val="0"/>
            <a:alphaOff val="0"/>
          </a:schemeClr>
        </a:solidFill>
        <a:ln>
          <a:noFill/>
        </a:ln>
        <a:effectLst>
          <a:outerShdw blurRad="57150" dist="38100" dir="5400000" algn="ctr" rotWithShape="0">
            <a:schemeClr val="accent2">
              <a:alpha val="50000"/>
              <a:hueOff val="0"/>
              <a:satOff val="0"/>
              <a:lumOff val="0"/>
              <a:alphaOff val="0"/>
              <a:shade val="9000"/>
              <a:satMod val="105000"/>
              <a:alpha val="48000"/>
            </a:schemeClr>
          </a:outerShdw>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AU" sz="1200" kern="1200" dirty="0" smtClean="0"/>
            <a:t>Homelessness</a:t>
          </a:r>
          <a:endParaRPr lang="en-AU" sz="1200" kern="1200" dirty="0"/>
        </a:p>
      </dsp:txBody>
      <dsp:txXfrm>
        <a:off x="726854" y="808001"/>
        <a:ext cx="1402257" cy="1402257"/>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137" cy="510166"/>
          </a:xfrm>
          <a:prstGeom prst="rect">
            <a:avLst/>
          </a:prstGeom>
        </p:spPr>
        <p:txBody>
          <a:bodyPr vert="horz" lIns="90620" tIns="45309" rIns="90620" bIns="45309" rtlCol="0"/>
          <a:lstStyle>
            <a:lvl1pPr algn="l">
              <a:defRPr sz="1100"/>
            </a:lvl1pPr>
          </a:lstStyle>
          <a:p>
            <a:pPr>
              <a:defRPr/>
            </a:pPr>
            <a:endParaRPr lang="en-AU" dirty="0"/>
          </a:p>
        </p:txBody>
      </p:sp>
      <p:sp>
        <p:nvSpPr>
          <p:cNvPr id="3" name="Date Placeholder 2"/>
          <p:cNvSpPr>
            <a:spLocks noGrp="1"/>
          </p:cNvSpPr>
          <p:nvPr>
            <p:ph type="dt" sz="quarter" idx="1"/>
          </p:nvPr>
        </p:nvSpPr>
        <p:spPr>
          <a:xfrm>
            <a:off x="4022163" y="3"/>
            <a:ext cx="3075480" cy="510166"/>
          </a:xfrm>
          <a:prstGeom prst="rect">
            <a:avLst/>
          </a:prstGeom>
        </p:spPr>
        <p:txBody>
          <a:bodyPr vert="horz" lIns="90620" tIns="45309" rIns="90620" bIns="45309" rtlCol="0"/>
          <a:lstStyle>
            <a:lvl1pPr algn="r">
              <a:defRPr sz="1100"/>
            </a:lvl1pPr>
          </a:lstStyle>
          <a:p>
            <a:pPr>
              <a:defRPr/>
            </a:pPr>
            <a:fld id="{6ADEA0A3-E21D-4093-93AE-B243AB8BA8A1}" type="datetimeFigureOut">
              <a:rPr lang="en-AU"/>
              <a:pPr>
                <a:defRPr/>
              </a:pPr>
              <a:t>12/04/2015</a:t>
            </a:fld>
            <a:endParaRPr lang="en-AU" dirty="0"/>
          </a:p>
        </p:txBody>
      </p:sp>
      <p:sp>
        <p:nvSpPr>
          <p:cNvPr id="4" name="Footer Placeholder 3"/>
          <p:cNvSpPr>
            <a:spLocks noGrp="1"/>
          </p:cNvSpPr>
          <p:nvPr>
            <p:ph type="ftr" sz="quarter" idx="2"/>
          </p:nvPr>
        </p:nvSpPr>
        <p:spPr>
          <a:xfrm>
            <a:off x="1" y="9722802"/>
            <a:ext cx="3077137" cy="510166"/>
          </a:xfrm>
          <a:prstGeom prst="rect">
            <a:avLst/>
          </a:prstGeom>
        </p:spPr>
        <p:txBody>
          <a:bodyPr vert="horz" lIns="90620" tIns="45309" rIns="90620" bIns="45309" rtlCol="0" anchor="b"/>
          <a:lstStyle>
            <a:lvl1pPr algn="l">
              <a:defRPr sz="1100"/>
            </a:lvl1pPr>
          </a:lstStyle>
          <a:p>
            <a:pPr>
              <a:defRPr/>
            </a:pPr>
            <a:endParaRPr lang="en-AU" dirty="0"/>
          </a:p>
        </p:txBody>
      </p:sp>
      <p:sp>
        <p:nvSpPr>
          <p:cNvPr id="5" name="Slide Number Placeholder 4"/>
          <p:cNvSpPr>
            <a:spLocks noGrp="1"/>
          </p:cNvSpPr>
          <p:nvPr>
            <p:ph type="sldNum" sz="quarter" idx="3"/>
          </p:nvPr>
        </p:nvSpPr>
        <p:spPr>
          <a:xfrm>
            <a:off x="4022163" y="9722802"/>
            <a:ext cx="3075480" cy="510166"/>
          </a:xfrm>
          <a:prstGeom prst="rect">
            <a:avLst/>
          </a:prstGeom>
        </p:spPr>
        <p:txBody>
          <a:bodyPr vert="horz" lIns="90620" tIns="45309" rIns="90620" bIns="45309" rtlCol="0" anchor="b"/>
          <a:lstStyle>
            <a:lvl1pPr algn="r">
              <a:defRPr sz="1100"/>
            </a:lvl1pPr>
          </a:lstStyle>
          <a:p>
            <a:pPr>
              <a:defRPr/>
            </a:pPr>
            <a:fld id="{E0148260-E9C0-4D19-B262-764BD8EF05E8}" type="slidenum">
              <a:rPr lang="en-AU"/>
              <a:pPr>
                <a:defRPr/>
              </a:pPr>
              <a:t>‹#›</a:t>
            </a:fld>
            <a:endParaRPr lang="en-AU"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3"/>
            <a:ext cx="3077137" cy="510166"/>
          </a:xfrm>
          <a:prstGeom prst="rect">
            <a:avLst/>
          </a:prstGeom>
        </p:spPr>
        <p:txBody>
          <a:bodyPr vert="horz" lIns="98160" tIns="49080" rIns="98160" bIns="49080" rtlCol="0"/>
          <a:lstStyle>
            <a:lvl1pPr algn="l" eaLnBrk="0" hangingPunct="0">
              <a:defRPr sz="1100">
                <a:latin typeface="Tahoma" charset="0"/>
              </a:defRPr>
            </a:lvl1pPr>
          </a:lstStyle>
          <a:p>
            <a:pPr>
              <a:defRPr/>
            </a:pPr>
            <a:endParaRPr lang="en-AU" dirty="0"/>
          </a:p>
        </p:txBody>
      </p:sp>
      <p:sp>
        <p:nvSpPr>
          <p:cNvPr id="3" name="Date Placeholder 2"/>
          <p:cNvSpPr>
            <a:spLocks noGrp="1"/>
          </p:cNvSpPr>
          <p:nvPr>
            <p:ph type="dt" idx="1"/>
          </p:nvPr>
        </p:nvSpPr>
        <p:spPr>
          <a:xfrm>
            <a:off x="4022163" y="3"/>
            <a:ext cx="3075480" cy="510166"/>
          </a:xfrm>
          <a:prstGeom prst="rect">
            <a:avLst/>
          </a:prstGeom>
        </p:spPr>
        <p:txBody>
          <a:bodyPr vert="horz" lIns="98160" tIns="49080" rIns="98160" bIns="49080" rtlCol="0"/>
          <a:lstStyle>
            <a:lvl1pPr algn="r" eaLnBrk="0" hangingPunct="0">
              <a:defRPr sz="1100">
                <a:latin typeface="Tahoma" charset="0"/>
              </a:defRPr>
            </a:lvl1pPr>
          </a:lstStyle>
          <a:p>
            <a:pPr>
              <a:defRPr/>
            </a:pPr>
            <a:fld id="{4A9410A5-07BC-4CBB-9896-05A331374B17}" type="datetimeFigureOut">
              <a:rPr lang="en-AU"/>
              <a:pPr>
                <a:defRPr/>
              </a:pPr>
              <a:t>12/04/2015</a:t>
            </a:fld>
            <a:endParaRPr lang="en-AU" dirty="0"/>
          </a:p>
        </p:txBody>
      </p:sp>
      <p:sp>
        <p:nvSpPr>
          <p:cNvPr id="4" name="Slide Image Placeholder 3"/>
          <p:cNvSpPr>
            <a:spLocks noGrp="1" noRot="1" noChangeAspect="1"/>
          </p:cNvSpPr>
          <p:nvPr>
            <p:ph type="sldImg" idx="2"/>
          </p:nvPr>
        </p:nvSpPr>
        <p:spPr>
          <a:xfrm>
            <a:off x="774700" y="765175"/>
            <a:ext cx="5549900" cy="3843338"/>
          </a:xfrm>
          <a:prstGeom prst="rect">
            <a:avLst/>
          </a:prstGeom>
          <a:noFill/>
          <a:ln w="12700">
            <a:solidFill>
              <a:prstClr val="black"/>
            </a:solidFill>
          </a:ln>
        </p:spPr>
        <p:txBody>
          <a:bodyPr vert="horz" lIns="98160" tIns="49080" rIns="98160" bIns="49080" rtlCol="0" anchor="ctr"/>
          <a:lstStyle/>
          <a:p>
            <a:pPr lvl="0"/>
            <a:endParaRPr lang="en-AU" noProof="0" dirty="0" smtClean="0"/>
          </a:p>
        </p:txBody>
      </p:sp>
      <p:sp>
        <p:nvSpPr>
          <p:cNvPr id="5" name="Notes Placeholder 4"/>
          <p:cNvSpPr>
            <a:spLocks noGrp="1"/>
          </p:cNvSpPr>
          <p:nvPr>
            <p:ph type="body" sz="quarter" idx="3"/>
          </p:nvPr>
        </p:nvSpPr>
        <p:spPr>
          <a:xfrm>
            <a:off x="709600" y="4861401"/>
            <a:ext cx="5680103" cy="4606317"/>
          </a:xfrm>
          <a:prstGeom prst="rect">
            <a:avLst/>
          </a:prstGeom>
        </p:spPr>
        <p:txBody>
          <a:bodyPr vert="horz" lIns="98160" tIns="49080" rIns="98160" bIns="490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1" y="9722802"/>
            <a:ext cx="3077137" cy="510166"/>
          </a:xfrm>
          <a:prstGeom prst="rect">
            <a:avLst/>
          </a:prstGeom>
        </p:spPr>
        <p:txBody>
          <a:bodyPr vert="horz" lIns="98160" tIns="49080" rIns="98160" bIns="49080" rtlCol="0" anchor="b"/>
          <a:lstStyle>
            <a:lvl1pPr algn="l" eaLnBrk="0" hangingPunct="0">
              <a:defRPr sz="1100">
                <a:latin typeface="Tahoma" charset="0"/>
              </a:defRPr>
            </a:lvl1pPr>
          </a:lstStyle>
          <a:p>
            <a:pPr>
              <a:defRPr/>
            </a:pPr>
            <a:endParaRPr lang="en-AU" dirty="0"/>
          </a:p>
        </p:txBody>
      </p:sp>
      <p:sp>
        <p:nvSpPr>
          <p:cNvPr id="7" name="Slide Number Placeholder 6"/>
          <p:cNvSpPr>
            <a:spLocks noGrp="1"/>
          </p:cNvSpPr>
          <p:nvPr>
            <p:ph type="sldNum" sz="quarter" idx="5"/>
          </p:nvPr>
        </p:nvSpPr>
        <p:spPr>
          <a:xfrm>
            <a:off x="4022163" y="9722802"/>
            <a:ext cx="3075480" cy="510166"/>
          </a:xfrm>
          <a:prstGeom prst="rect">
            <a:avLst/>
          </a:prstGeom>
        </p:spPr>
        <p:txBody>
          <a:bodyPr vert="horz" lIns="98160" tIns="49080" rIns="98160" bIns="49080" rtlCol="0" anchor="b"/>
          <a:lstStyle>
            <a:lvl1pPr algn="r" eaLnBrk="0" hangingPunct="0">
              <a:defRPr sz="1100">
                <a:latin typeface="Tahoma" charset="0"/>
              </a:defRPr>
            </a:lvl1pPr>
          </a:lstStyle>
          <a:p>
            <a:pPr>
              <a:defRPr/>
            </a:pPr>
            <a:fld id="{89C926FD-ADA6-41FA-A850-5D2423D81195}" type="slidenum">
              <a:rPr lang="en-AU"/>
              <a:pPr>
                <a:defRPr/>
              </a:pPr>
              <a:t>‹#›</a:t>
            </a:fld>
            <a:endParaRPr lang="en-AU"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7411" name="Notes Placeholder 2"/>
          <p:cNvSpPr>
            <a:spLocks noGrp="1"/>
          </p:cNvSpPr>
          <p:nvPr>
            <p:ph type="body" idx="1"/>
          </p:nvPr>
        </p:nvSpPr>
        <p:spPr bwMode="auto">
          <a:noFill/>
        </p:spPr>
        <p:txBody>
          <a:bodyPr wrap="square" numCol="1" anchor="t" anchorCtr="0" compatLnSpc="1">
            <a:prstTxWarp prst="textNoShape">
              <a:avLst/>
            </a:prstTxWarp>
            <a:normAutofit fontScale="70000" lnSpcReduction="20000"/>
          </a:bodyPr>
          <a:lstStyle/>
          <a:p>
            <a:pPr lvl="0"/>
            <a:r>
              <a:rPr lang="en-AU" dirty="0" smtClean="0"/>
              <a:t>Templates: </a:t>
            </a:r>
          </a:p>
          <a:p>
            <a:pPr marL="224597" indent="-224597">
              <a:buFont typeface="Arial" pitchFamily="34" charset="0"/>
              <a:buChar char="•"/>
            </a:pPr>
            <a:r>
              <a:rPr lang="en-AU" dirty="0" smtClean="0"/>
              <a:t>Risk management plan (RMP) – in particular templates that are holistic (all areas of life) and can integrate multiple perspectives eg service/discipline</a:t>
            </a:r>
          </a:p>
          <a:p>
            <a:pPr marL="224597" indent="-224597"/>
            <a:r>
              <a:rPr lang="en-AU" dirty="0" smtClean="0"/>
              <a:t> </a:t>
            </a:r>
          </a:p>
          <a:p>
            <a:pPr marL="224597" indent="-224597">
              <a:buFont typeface="Arial" pitchFamily="34" charset="0"/>
              <a:buChar char="•"/>
            </a:pPr>
            <a:r>
              <a:rPr lang="en-AU" dirty="0" smtClean="0"/>
              <a:t>Behaviour management/Support plan (BM/SP)</a:t>
            </a:r>
          </a:p>
          <a:p>
            <a:pPr marL="224597" indent="-224597"/>
            <a:endParaRPr lang="en-AU" dirty="0" smtClean="0"/>
          </a:p>
          <a:p>
            <a:pPr marL="224597" indent="-224597">
              <a:buFont typeface="Arial" pitchFamily="34" charset="0"/>
              <a:buChar char="•"/>
            </a:pPr>
            <a:r>
              <a:rPr lang="en-AU" dirty="0" smtClean="0"/>
              <a:t>Risk assessment/tools- which ones???</a:t>
            </a:r>
          </a:p>
          <a:p>
            <a:pPr marL="224597" indent="-224597"/>
            <a:endParaRPr lang="en-AU" dirty="0" smtClean="0"/>
          </a:p>
          <a:p>
            <a:pPr marL="224597" indent="-224597">
              <a:buFont typeface="Arial" pitchFamily="34" charset="0"/>
              <a:buChar char="•"/>
            </a:pPr>
            <a:r>
              <a:rPr lang="en-AU" dirty="0" smtClean="0"/>
              <a:t>Understanding the difference between RMP and BM/SP. Including practical guidance eg when to use, for what purpose, recommended content, holistic V’s specific</a:t>
            </a:r>
          </a:p>
          <a:p>
            <a:pPr marL="224597" indent="-224597">
              <a:buFont typeface="Arial" pitchFamily="34" charset="0"/>
              <a:buChar char="•"/>
            </a:pPr>
            <a:endParaRPr lang="en-AU" dirty="0" smtClean="0"/>
          </a:p>
          <a:p>
            <a:pPr marL="224597" indent="-224597">
              <a:buFont typeface="Arial" pitchFamily="34" charset="0"/>
              <a:buChar char="•"/>
            </a:pPr>
            <a:r>
              <a:rPr lang="en-AU" dirty="0" smtClean="0"/>
              <a:t>Discuss different examples of RMP and BM/SP including extensive holistic documents V’s brief plans and how these are utilised for different purposes</a:t>
            </a:r>
          </a:p>
          <a:p>
            <a:pPr marL="224597" indent="-224597">
              <a:buFont typeface="Arial" pitchFamily="34" charset="0"/>
              <a:buChar char="•"/>
            </a:pPr>
            <a:endParaRPr lang="en-AU" dirty="0" smtClean="0"/>
          </a:p>
          <a:p>
            <a:pPr marL="224597" indent="-224597">
              <a:buFont typeface="Arial" pitchFamily="34" charset="0"/>
              <a:buChar char="•"/>
            </a:pPr>
            <a:r>
              <a:rPr lang="en-AU" dirty="0" smtClean="0"/>
              <a:t>How to assist care team to develop RMP and BM/SP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a RMP that encompasses the MACNI platforms within the Assessment/Service Plans eg What are the risk factors for someone losing their housing, who would be responsible for managing this, timeframes and what would be the likely outcome </a:t>
            </a:r>
          </a:p>
          <a:p>
            <a:pPr marL="224597" indent="-224597">
              <a:buFont typeface="Arial" pitchFamily="34" charset="0"/>
              <a:buChar char="•"/>
            </a:pPr>
            <a:endParaRPr lang="en-AU" dirty="0" smtClean="0"/>
          </a:p>
          <a:p>
            <a:pPr marL="224597" indent="-224597">
              <a:buFont typeface="Arial" pitchFamily="34" charset="0"/>
              <a:buChar char="•"/>
            </a:pPr>
            <a:r>
              <a:rPr lang="en-AU" dirty="0" smtClean="0"/>
              <a:t>Framework for risk assessment in those circumstances where no formal assessment exists, that prompts the discussion of from what discipline, and from what evidence base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a common conversation/understanding around ‘professional defensible risk’.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confidence/expertise in integrating risk assessments and directing discussion accordingly</a:t>
            </a:r>
          </a:p>
          <a:p>
            <a:pPr marL="224597" indent="-224597">
              <a:buFont typeface="Arial" pitchFamily="34" charset="0"/>
              <a:buChar char="•"/>
            </a:pPr>
            <a:endParaRPr lang="en-AU" dirty="0" smtClean="0"/>
          </a:p>
          <a:p>
            <a:pPr marL="224597" indent="-224597">
              <a:buFont typeface="Arial" pitchFamily="34" charset="0"/>
              <a:buChar char="•"/>
            </a:pPr>
            <a:r>
              <a:rPr lang="en-AU" dirty="0" smtClean="0"/>
              <a:t>Particularly positive risk- that is encouraging a common commitment to acceptable parameters for risk. ( I think this relates to our discussion this morning  to new emerging DHHS lingo re Low/Med/High risk v Acceptable/Tolerable risk)</a:t>
            </a:r>
          </a:p>
          <a:p>
            <a:pPr marL="224597" indent="-224597">
              <a:buFont typeface="Arial" pitchFamily="34" charset="0"/>
              <a:buChar char="•"/>
            </a:pPr>
            <a:endParaRPr lang="en-AU" dirty="0" smtClean="0"/>
          </a:p>
          <a:p>
            <a:pPr marL="224597" indent="-224597">
              <a:buFont typeface="Arial" pitchFamily="34" charset="0"/>
              <a:buChar char="•"/>
            </a:pPr>
            <a:r>
              <a:rPr lang="en-AU" dirty="0" smtClean="0"/>
              <a:t>Risk Management within a certain framework eg Disability- within the broader conversation of ‘risk’ how do we shift the conversation from ‘behaviour management’ to positive behaviour support. </a:t>
            </a:r>
          </a:p>
          <a:p>
            <a:pPr marL="224597" indent="-224597" eaLnBrk="1" hangingPunct="1">
              <a:spcBef>
                <a:spcPct val="0"/>
              </a:spcBef>
            </a:pPr>
            <a:endParaRPr lang="en-US" altLang="en-US" dirty="0" smtClean="0"/>
          </a:p>
        </p:txBody>
      </p:sp>
      <p:sp>
        <p:nvSpPr>
          <p:cNvPr id="1741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C01F939-8A5E-41D2-864B-757E392E8F2B}" type="slidenum">
              <a:rPr lang="en-AU" altLang="en-US" smtClean="0">
                <a:latin typeface="Tahoma" pitchFamily="34" charset="0"/>
              </a:rPr>
              <a:pPr/>
              <a:t>1</a:t>
            </a:fld>
            <a:endParaRPr lang="en-AU" altLang="en-US" dirty="0" smtClean="0">
              <a:latin typeface="Tahoma"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15</a:t>
            </a:fld>
            <a:endParaRPr lang="en-A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smtClean="0">
              <a:cs typeface="Times New Roman" pitchFamily="18" charset="0"/>
            </a:endParaRPr>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16</a:t>
            </a:fld>
            <a:endParaRPr lang="en-AU"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17</a:t>
            </a:fld>
            <a:endParaRPr lang="en-AU" altLang="en-US" dirty="0" smtClean="0">
              <a:latin typeface="Tahoma"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18</a:t>
            </a:fld>
            <a:endParaRPr lang="en-AU"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19</a:t>
            </a:fld>
            <a:endParaRPr lang="en-AU"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20</a:t>
            </a:fld>
            <a:endParaRPr lang="en-A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21</a:t>
            </a:fld>
            <a:endParaRPr lang="en-AU" altLang="en-US" dirty="0" smtClean="0">
              <a:latin typeface="Tahom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22</a:t>
            </a:fld>
            <a:endParaRPr lang="en-AU" altLang="en-US" dirty="0" smtClean="0">
              <a:latin typeface="Tahoma"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23</a:t>
            </a:fld>
            <a:endParaRPr lang="en-AU"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24</a:t>
            </a:fld>
            <a:endParaRPr lang="en-AU" altLang="en-US" dirty="0" smtClean="0">
              <a:latin typeface="Tahoma"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a:t>
            </a:fld>
            <a:endParaRPr lang="en-AU" altLang="en-US" dirty="0" smtClean="0">
              <a:latin typeface="Tahoma"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25</a:t>
            </a:fld>
            <a:endParaRPr lang="en-AU" altLang="en-US" dirty="0" smtClean="0">
              <a:latin typeface="Tahom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r>
              <a:rPr lang="en-AU" dirty="0" smtClean="0"/>
              <a:t>General</a:t>
            </a:r>
            <a:r>
              <a:rPr lang="en-AU" baseline="0" dirty="0" smtClean="0"/>
              <a:t> Violence: </a:t>
            </a:r>
            <a:r>
              <a:rPr lang="en-AU" dirty="0" smtClean="0"/>
              <a:t>Violence</a:t>
            </a:r>
            <a:r>
              <a:rPr lang="en-AU" baseline="0" dirty="0" smtClean="0"/>
              <a:t> Risk Assessment Guide</a:t>
            </a:r>
          </a:p>
          <a:p>
            <a:endParaRPr lang="en-AU" baseline="0" dirty="0" smtClean="0"/>
          </a:p>
          <a:p>
            <a:r>
              <a:rPr lang="en-AU" baseline="0" dirty="0" smtClean="0"/>
              <a:t>Sexual Violence: Static-99R; Risk Matrix 2000;  </a:t>
            </a:r>
            <a:r>
              <a:rPr lang="en-AU" dirty="0" smtClean="0"/>
              <a:t>The </a:t>
            </a:r>
            <a:r>
              <a:rPr lang="en-AU" b="1" dirty="0" smtClean="0"/>
              <a:t>Rapid Risk Assessment for Sex Offence Recidivism</a:t>
            </a:r>
            <a:r>
              <a:rPr lang="en-AU" dirty="0" smtClean="0"/>
              <a:t>,</a:t>
            </a:r>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26</a:t>
            </a:fld>
            <a:endParaRPr lang="en-A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27</a:t>
            </a:fld>
            <a:endParaRPr lang="en-AU" altLang="en-US" dirty="0" smtClean="0">
              <a:latin typeface="Tahoma"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28</a:t>
            </a:fld>
            <a:endParaRPr lang="en-AU" altLang="en-US" dirty="0" smtClean="0">
              <a:latin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29</a:t>
            </a:fld>
            <a:endParaRPr lang="en-AU" altLang="en-US" dirty="0" smtClean="0">
              <a:latin typeface="Tahom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31</a:t>
            </a:fld>
            <a:endParaRPr lang="en-AU" altLang="en-US" dirty="0" smtClean="0">
              <a:latin typeface="Tahoma"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32</a:t>
            </a:fld>
            <a:endParaRPr lang="en-AU" altLang="en-US" dirty="0" smtClean="0">
              <a:latin typeface="Tahoma"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33</a:t>
            </a:fld>
            <a:endParaRPr lang="en-AU" altLang="en-US" dirty="0" smtClean="0">
              <a:latin typeface="Tahoma"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34</a:t>
            </a:fld>
            <a:endParaRPr lang="en-AU" altLang="en-US" dirty="0" smtClean="0">
              <a:latin typeface="Tahoma"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35</a:t>
            </a:fld>
            <a:endParaRPr lang="en-AU" altLang="en-US" dirty="0" smtClean="0">
              <a:latin typeface="Tahom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5</a:t>
            </a:fld>
            <a:endParaRPr lang="en-AU" altLang="en-US" dirty="0" smtClean="0">
              <a:latin typeface="Tahoma"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36</a:t>
            </a:fld>
            <a:endParaRPr lang="en-AU" altLang="en-US" dirty="0" smtClean="0">
              <a:latin typeface="Tahoma"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37</a:t>
            </a:fld>
            <a:endParaRPr lang="en-AU" altLang="en-US" dirty="0" smtClean="0">
              <a:latin typeface="Tahoma"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i="0"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38</a:t>
            </a:fld>
            <a:endParaRPr lang="en-AU" altLang="en-US" dirty="0" smtClean="0">
              <a:latin typeface="Tahoma"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i="0"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39</a:t>
            </a:fld>
            <a:endParaRPr lang="en-AU" altLang="en-US" dirty="0" smtClean="0">
              <a:latin typeface="Tahoma"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i="0"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40</a:t>
            </a:fld>
            <a:endParaRPr lang="en-AU" altLang="en-US" dirty="0" smtClean="0">
              <a:latin typeface="Tahoma"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42</a:t>
            </a:fld>
            <a:endParaRPr lang="en-AU" altLang="en-US" dirty="0" smtClean="0">
              <a:latin typeface="Tahoma"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43</a:t>
            </a:fld>
            <a:endParaRPr lang="en-AU" altLang="en-US" dirty="0" smtClean="0">
              <a:latin typeface="Tahoma"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45</a:t>
            </a:fld>
            <a:endParaRPr lang="en-AU" altLang="en-US" dirty="0" smtClean="0">
              <a:latin typeface="Tahoma"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46</a:t>
            </a:fld>
            <a:endParaRPr lang="en-AU" altLang="en-US" dirty="0" smtClean="0">
              <a:latin typeface="Tahoma"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AU" dirty="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47</a:t>
            </a:fld>
            <a:endParaRPr lang="en-AU" altLang="en-US" dirty="0" smtClean="0">
              <a:latin typeface="Tahom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7</a:t>
            </a:fld>
            <a:endParaRPr lang="en-AU" altLang="en-US" dirty="0" smtClean="0">
              <a:latin typeface="Tahoma"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48</a:t>
            </a:fld>
            <a:endParaRPr lang="en-AU" altLang="en-US" dirty="0" smtClean="0">
              <a:latin typeface="Tahoma"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49</a:t>
            </a:fld>
            <a:endParaRPr lang="en-AU" altLang="en-US" dirty="0" smtClean="0">
              <a:latin typeface="Tahoma"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AU"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50</a:t>
            </a:fld>
            <a:endParaRPr lang="en-AU" altLang="en-US" dirty="0" smtClean="0">
              <a:latin typeface="Tahoma"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52</a:t>
            </a:fld>
            <a:endParaRPr lang="en-AU" altLang="en-US" dirty="0" smtClean="0">
              <a:latin typeface="Tahoma"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fontScale="70000" lnSpcReduction="20000"/>
          </a:bodyPr>
          <a:lstStyle/>
          <a:p>
            <a:pPr lvl="0"/>
            <a:r>
              <a:rPr lang="en-AU" dirty="0" smtClean="0"/>
              <a:t>Templates: </a:t>
            </a:r>
          </a:p>
          <a:p>
            <a:pPr marL="224597" indent="-224597">
              <a:buFont typeface="Arial" pitchFamily="34" charset="0"/>
              <a:buChar char="•"/>
            </a:pPr>
            <a:r>
              <a:rPr lang="en-AU" dirty="0" smtClean="0"/>
              <a:t>Risk management plan (RMP) – in particular templates that are holistic (all areas of life) and can integrate multiple perspectives eg service/discipline</a:t>
            </a:r>
          </a:p>
          <a:p>
            <a:pPr marL="224597" indent="-224597"/>
            <a:r>
              <a:rPr lang="en-AU" dirty="0" smtClean="0"/>
              <a:t> </a:t>
            </a:r>
          </a:p>
          <a:p>
            <a:pPr marL="224597" indent="-224597">
              <a:buFont typeface="Arial" pitchFamily="34" charset="0"/>
              <a:buChar char="•"/>
            </a:pPr>
            <a:r>
              <a:rPr lang="en-AU" dirty="0" smtClean="0"/>
              <a:t>Behaviour management/Support plan (BM/SP)</a:t>
            </a:r>
          </a:p>
          <a:p>
            <a:pPr marL="224597" indent="-224597"/>
            <a:endParaRPr lang="en-AU" dirty="0" smtClean="0"/>
          </a:p>
          <a:p>
            <a:pPr marL="224597" indent="-224597">
              <a:buFont typeface="Arial" pitchFamily="34" charset="0"/>
              <a:buChar char="•"/>
            </a:pPr>
            <a:r>
              <a:rPr lang="en-AU" dirty="0" smtClean="0"/>
              <a:t>Risk assessment/tools- which ones???</a:t>
            </a:r>
          </a:p>
          <a:p>
            <a:pPr marL="224597" indent="-224597"/>
            <a:endParaRPr lang="en-AU" dirty="0" smtClean="0"/>
          </a:p>
          <a:p>
            <a:pPr marL="224597" indent="-224597">
              <a:buFont typeface="Arial" pitchFamily="34" charset="0"/>
              <a:buChar char="•"/>
            </a:pPr>
            <a:r>
              <a:rPr lang="en-AU" dirty="0" smtClean="0"/>
              <a:t>Understanding the difference between RMP and BM/SP. Including practical guidance eg when to use, for what purpose, recommended content, holistic V’s specific</a:t>
            </a:r>
          </a:p>
          <a:p>
            <a:pPr marL="224597" indent="-224597">
              <a:buFont typeface="Arial" pitchFamily="34" charset="0"/>
              <a:buChar char="•"/>
            </a:pPr>
            <a:endParaRPr lang="en-AU" dirty="0" smtClean="0"/>
          </a:p>
          <a:p>
            <a:pPr marL="224597" indent="-224597">
              <a:buFont typeface="Arial" pitchFamily="34" charset="0"/>
              <a:buChar char="•"/>
            </a:pPr>
            <a:r>
              <a:rPr lang="en-AU" dirty="0" smtClean="0"/>
              <a:t>Discuss different examples of RMP and BM/SP including extensive holistic documents V’s brief plans and how these are utilised for different purposes</a:t>
            </a:r>
          </a:p>
          <a:p>
            <a:pPr marL="224597" indent="-224597">
              <a:buFont typeface="Arial" pitchFamily="34" charset="0"/>
              <a:buChar char="•"/>
            </a:pPr>
            <a:endParaRPr lang="en-AU" dirty="0" smtClean="0"/>
          </a:p>
          <a:p>
            <a:pPr marL="224597" indent="-224597">
              <a:buFont typeface="Arial" pitchFamily="34" charset="0"/>
              <a:buChar char="•"/>
            </a:pPr>
            <a:r>
              <a:rPr lang="en-AU" dirty="0" smtClean="0"/>
              <a:t>How to assist care team to develop RMP and BM/SP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a RMP that encompasses the MACNI platforms within the Assessment/Service Plans eg What are the risk factors for someone losing their housing, who would be responsible for managing this, timeframes and what would be the likely outcome </a:t>
            </a:r>
          </a:p>
          <a:p>
            <a:pPr marL="224597" indent="-224597">
              <a:buFont typeface="Arial" pitchFamily="34" charset="0"/>
              <a:buChar char="•"/>
            </a:pPr>
            <a:endParaRPr lang="en-AU" dirty="0" smtClean="0"/>
          </a:p>
          <a:p>
            <a:pPr marL="224597" indent="-224597">
              <a:buFont typeface="Arial" pitchFamily="34" charset="0"/>
              <a:buChar char="•"/>
            </a:pPr>
            <a:r>
              <a:rPr lang="en-AU" dirty="0" smtClean="0"/>
              <a:t>Framework for risk assessment in those circumstances where no formal assessment exists, that prompts the discussion of from what discipline, and from what evidence base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a common conversation/understanding around ‘professional defensible risk’. </a:t>
            </a:r>
          </a:p>
          <a:p>
            <a:pPr marL="224597" indent="-224597">
              <a:buFont typeface="Arial" pitchFamily="34" charset="0"/>
              <a:buChar char="•"/>
            </a:pPr>
            <a:endParaRPr lang="en-AU" dirty="0" smtClean="0"/>
          </a:p>
          <a:p>
            <a:pPr marL="224597" indent="-224597">
              <a:buFont typeface="Arial" pitchFamily="34" charset="0"/>
              <a:buChar char="•"/>
            </a:pPr>
            <a:r>
              <a:rPr lang="en-AU" dirty="0" smtClean="0"/>
              <a:t>Developing confidence/expertise in integrating risk assessments and directing discussion accordingly</a:t>
            </a:r>
          </a:p>
          <a:p>
            <a:pPr marL="224597" indent="-224597">
              <a:buFont typeface="Arial" pitchFamily="34" charset="0"/>
              <a:buChar char="•"/>
            </a:pPr>
            <a:endParaRPr lang="en-AU" dirty="0" smtClean="0"/>
          </a:p>
          <a:p>
            <a:pPr marL="224597" indent="-224597">
              <a:buFont typeface="Arial" pitchFamily="34" charset="0"/>
              <a:buChar char="•"/>
            </a:pPr>
            <a:r>
              <a:rPr lang="en-AU" dirty="0" smtClean="0"/>
              <a:t>Particularly positive risk- that is encouraging a common commitment to acceptable parameters for risk. ( I think this relates to our discussion this morning  to new emerging DHHS lingo re Low/Med/High risk v Acceptable/Tolerable risk)</a:t>
            </a:r>
          </a:p>
          <a:p>
            <a:pPr marL="224597" indent="-224597">
              <a:buFont typeface="Arial" pitchFamily="34" charset="0"/>
              <a:buChar char="•"/>
            </a:pPr>
            <a:endParaRPr lang="en-AU" dirty="0" smtClean="0"/>
          </a:p>
          <a:p>
            <a:pPr marL="224597" indent="-224597">
              <a:buFont typeface="Arial" pitchFamily="34" charset="0"/>
              <a:buChar char="•"/>
            </a:pPr>
            <a:r>
              <a:rPr lang="en-AU" dirty="0" smtClean="0"/>
              <a:t>Risk Management within a certain framework eg Disability- within the broader conversation of ‘risk’ how do we shift the conversation from ‘behaviour management’ to positive behaviour support. </a:t>
            </a:r>
          </a:p>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53</a:t>
            </a:fld>
            <a:endParaRPr lang="en-AU"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2150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2150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ADA860-12CF-4441-9280-F37EC9061789}" type="slidenum">
              <a:rPr lang="en-AU" altLang="en-US" smtClean="0">
                <a:latin typeface="Tahoma" pitchFamily="34" charset="0"/>
              </a:rPr>
              <a:pPr/>
              <a:t>54</a:t>
            </a:fld>
            <a:endParaRPr lang="en-AU" altLang="en-US" dirty="0" smtClean="0">
              <a:latin typeface="Tahoma"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8</a:t>
            </a:fld>
            <a:endParaRPr lang="en-AU" altLang="en-US" dirty="0" smtClean="0">
              <a:latin typeface="Tahoma"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9</a:t>
            </a:fld>
            <a:endParaRPr lang="en-AU" altLang="en-US" dirty="0" smtClean="0">
              <a:latin typeface="Tahoma"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11</a:t>
            </a:fld>
            <a:endParaRPr lang="en-AU" altLang="en-US" dirty="0" smtClean="0">
              <a:latin typeface="Tahoma"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xfrm>
            <a:off x="774700" y="765175"/>
            <a:ext cx="5549900" cy="3843338"/>
          </a:xfrm>
          <a:noFill/>
          <a:ln>
            <a:solidFill>
              <a:srgbClr val="000000"/>
            </a:solidFill>
            <a:miter lim="800000"/>
            <a:headEnd/>
            <a:tailEnd/>
          </a:ln>
        </p:spPr>
      </p:sp>
      <p:sp>
        <p:nvSpPr>
          <p:cNvPr id="194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1946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2E08ECF-6CE2-4CCF-AC9B-9B5C48382210}" type="slidenum">
              <a:rPr lang="en-AU" altLang="en-US" smtClean="0">
                <a:latin typeface="Tahoma" pitchFamily="34" charset="0"/>
              </a:rPr>
              <a:pPr/>
              <a:t>13</a:t>
            </a:fld>
            <a:endParaRPr lang="en-AU" altLang="en-US" dirty="0" smtClean="0">
              <a:latin typeface="Tahoma"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4700" y="765175"/>
            <a:ext cx="5549900" cy="3843338"/>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pPr>
              <a:defRPr/>
            </a:pPr>
            <a:fld id="{89C926FD-ADA6-41FA-A850-5D2423D81195}" type="slidenum">
              <a:rPr lang="en-AU" smtClean="0"/>
              <a:pPr>
                <a:defRPr/>
              </a:pPr>
              <a:t>14</a:t>
            </a:fld>
            <a:endParaRPr lang="en-A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77850" y="1371600"/>
            <a:ext cx="8505952"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77850" y="3228536"/>
            <a:ext cx="8509254"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9"/>
          <p:cNvSpPr>
            <a:spLocks noGrp="1"/>
          </p:cNvSpPr>
          <p:nvPr>
            <p:ph type="dt" sz="half" idx="10"/>
          </p:nvPr>
        </p:nvSpPr>
        <p:spPr/>
        <p:txBody>
          <a:bodyPr/>
          <a:lstStyle>
            <a:lvl1pPr>
              <a:defRPr/>
            </a:lvl1pPr>
          </a:lstStyle>
          <a:p>
            <a:pPr>
              <a:defRPr/>
            </a:pPr>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CFE3020F-5DF0-4F17-8F97-9D8D6864B985}" type="slidenum">
              <a:rPr lang="en-AU"/>
              <a:pPr>
                <a:defRPr/>
              </a:pPr>
              <a:t>‹#›</a:t>
            </a:fld>
            <a:endParaRPr lang="en-A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41CB1B8B-46EB-43C1-8658-0CE380D75F9D}" type="slidenum">
              <a:rPr lang="en-AU"/>
              <a:pPr>
                <a:defRPr/>
              </a:pPr>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0" y="914402"/>
            <a:ext cx="222885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300" y="914402"/>
            <a:ext cx="652145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6D738DFD-36C3-4FFB-9B41-05CF827312C7}" type="slidenum">
              <a:rPr lang="en-AU"/>
              <a:pPr>
                <a:defRPr/>
              </a:pPr>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30AD082B-BD6E-43AE-91A4-FD5322B0A5B1}" type="slidenum">
              <a:rPr lang="en-AU"/>
              <a:pPr>
                <a:defRPr/>
              </a:pPr>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74548" y="1316736"/>
            <a:ext cx="84201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74548" y="2704664"/>
            <a:ext cx="84201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9"/>
          <p:cNvSpPr>
            <a:spLocks noGrp="1"/>
          </p:cNvSpPr>
          <p:nvPr>
            <p:ph type="dt" sz="half" idx="10"/>
          </p:nvPr>
        </p:nvSpPr>
        <p:spPr/>
        <p:txBody>
          <a:bodyPr/>
          <a:lstStyle>
            <a:lvl1pPr>
              <a:defRPr/>
            </a:lvl1pPr>
          </a:lstStyle>
          <a:p>
            <a:pPr>
              <a:defRPr/>
            </a:pPr>
            <a:endParaRPr lang="en-AU" dirty="0"/>
          </a:p>
        </p:txBody>
      </p:sp>
      <p:sp>
        <p:nvSpPr>
          <p:cNvPr id="5" name="Footer Placeholder 21"/>
          <p:cNvSpPr>
            <a:spLocks noGrp="1"/>
          </p:cNvSpPr>
          <p:nvPr>
            <p:ph type="ftr" sz="quarter" idx="11"/>
          </p:nvPr>
        </p:nvSpPr>
        <p:spPr/>
        <p:txBody>
          <a:bodyPr/>
          <a:lstStyle>
            <a:lvl1pPr>
              <a:defRPr/>
            </a:lvl1pPr>
          </a:lstStyle>
          <a:p>
            <a:pPr>
              <a:defRPr/>
            </a:pPr>
            <a:endParaRPr lang="en-AU" dirty="0"/>
          </a:p>
        </p:txBody>
      </p:sp>
      <p:sp>
        <p:nvSpPr>
          <p:cNvPr id="6" name="Slide Number Placeholder 17"/>
          <p:cNvSpPr>
            <a:spLocks noGrp="1"/>
          </p:cNvSpPr>
          <p:nvPr>
            <p:ph type="sldNum" sz="quarter" idx="12"/>
          </p:nvPr>
        </p:nvSpPr>
        <p:spPr/>
        <p:txBody>
          <a:bodyPr/>
          <a:lstStyle>
            <a:lvl1pPr>
              <a:defRPr/>
            </a:lvl1pPr>
          </a:lstStyle>
          <a:p>
            <a:pPr>
              <a:defRPr/>
            </a:pPr>
            <a:fld id="{6C1E6953-0100-404B-A2B4-5E2EA4ADC344}" type="slidenum">
              <a:rPr lang="en-AU"/>
              <a:pPr>
                <a:defRPr/>
              </a:pPr>
              <a:t>‹#›</a:t>
            </a:fld>
            <a:endParaRPr lang="en-A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95300" y="1920085"/>
            <a:ext cx="437515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5550" y="1920085"/>
            <a:ext cx="437515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dirty="0"/>
          </a:p>
        </p:txBody>
      </p:sp>
      <p:sp>
        <p:nvSpPr>
          <p:cNvPr id="7" name="Slide Number Placeholder 17"/>
          <p:cNvSpPr>
            <a:spLocks noGrp="1"/>
          </p:cNvSpPr>
          <p:nvPr>
            <p:ph type="sldNum" sz="quarter" idx="12"/>
          </p:nvPr>
        </p:nvSpPr>
        <p:spPr/>
        <p:txBody>
          <a:bodyPr/>
          <a:lstStyle>
            <a:lvl1pPr>
              <a:defRPr/>
            </a:lvl1pPr>
          </a:lstStyle>
          <a:p>
            <a:pPr>
              <a:defRPr/>
            </a:pPr>
            <a:fld id="{C5F1FD3F-2DEB-45C9-90CB-6D0FB36D3F84}" type="slidenum">
              <a:rPr lang="en-AU"/>
              <a:pPr>
                <a:defRPr/>
              </a:pPr>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154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300" y="1855248"/>
            <a:ext cx="4376870"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5032111" y="1859758"/>
            <a:ext cx="4378590"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95300" y="2514600"/>
            <a:ext cx="4376870"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5032111" y="2514600"/>
            <a:ext cx="4378590"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endParaRPr lang="en-AU" dirty="0"/>
          </a:p>
        </p:txBody>
      </p:sp>
      <p:sp>
        <p:nvSpPr>
          <p:cNvPr id="8" name="Footer Placeholder 21"/>
          <p:cNvSpPr>
            <a:spLocks noGrp="1"/>
          </p:cNvSpPr>
          <p:nvPr>
            <p:ph type="ftr" sz="quarter" idx="11"/>
          </p:nvPr>
        </p:nvSpPr>
        <p:spPr/>
        <p:txBody>
          <a:bodyPr/>
          <a:lstStyle>
            <a:lvl1pPr>
              <a:defRPr/>
            </a:lvl1pPr>
          </a:lstStyle>
          <a:p>
            <a:pPr>
              <a:defRPr/>
            </a:pPr>
            <a:endParaRPr lang="en-AU" dirty="0"/>
          </a:p>
        </p:txBody>
      </p:sp>
      <p:sp>
        <p:nvSpPr>
          <p:cNvPr id="9" name="Slide Number Placeholder 17"/>
          <p:cNvSpPr>
            <a:spLocks noGrp="1"/>
          </p:cNvSpPr>
          <p:nvPr>
            <p:ph type="sldNum" sz="quarter" idx="12"/>
          </p:nvPr>
        </p:nvSpPr>
        <p:spPr/>
        <p:txBody>
          <a:bodyPr/>
          <a:lstStyle>
            <a:lvl1pPr>
              <a:defRPr/>
            </a:lvl1pPr>
          </a:lstStyle>
          <a:p>
            <a:pPr>
              <a:defRPr/>
            </a:pPr>
            <a:fld id="{6E491161-8410-4DA6-9A99-7255EFA7778A}" type="slidenum">
              <a:rPr lang="en-AU"/>
              <a:pPr>
                <a:defRPr/>
              </a:pPr>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95300" y="704088"/>
            <a:ext cx="899795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endParaRPr lang="en-AU" dirty="0"/>
          </a:p>
        </p:txBody>
      </p:sp>
      <p:sp>
        <p:nvSpPr>
          <p:cNvPr id="4" name="Footer Placeholder 21"/>
          <p:cNvSpPr>
            <a:spLocks noGrp="1"/>
          </p:cNvSpPr>
          <p:nvPr>
            <p:ph type="ftr" sz="quarter" idx="11"/>
          </p:nvPr>
        </p:nvSpPr>
        <p:spPr/>
        <p:txBody>
          <a:bodyPr/>
          <a:lstStyle>
            <a:lvl1pPr>
              <a:defRPr/>
            </a:lvl1pPr>
          </a:lstStyle>
          <a:p>
            <a:pPr>
              <a:defRPr/>
            </a:pPr>
            <a:endParaRPr lang="en-AU" dirty="0"/>
          </a:p>
        </p:txBody>
      </p:sp>
      <p:sp>
        <p:nvSpPr>
          <p:cNvPr id="5" name="Slide Number Placeholder 17"/>
          <p:cNvSpPr>
            <a:spLocks noGrp="1"/>
          </p:cNvSpPr>
          <p:nvPr>
            <p:ph type="sldNum" sz="quarter" idx="12"/>
          </p:nvPr>
        </p:nvSpPr>
        <p:spPr/>
        <p:txBody>
          <a:bodyPr/>
          <a:lstStyle>
            <a:lvl1pPr>
              <a:defRPr/>
            </a:lvl1pPr>
          </a:lstStyle>
          <a:p>
            <a:pPr>
              <a:defRPr/>
            </a:pPr>
            <a:fld id="{BA9C0BA1-B180-411D-83B2-B88C15883AD0}" type="slidenum">
              <a:rPr lang="en-AU"/>
              <a:pPr>
                <a:defRPr/>
              </a:pPr>
              <a:t>‹#›</a:t>
            </a:fld>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AU" dirty="0"/>
          </a:p>
        </p:txBody>
      </p:sp>
      <p:sp>
        <p:nvSpPr>
          <p:cNvPr id="3" name="Footer Placeholder 21"/>
          <p:cNvSpPr>
            <a:spLocks noGrp="1"/>
          </p:cNvSpPr>
          <p:nvPr>
            <p:ph type="ftr" sz="quarter" idx="11"/>
          </p:nvPr>
        </p:nvSpPr>
        <p:spPr/>
        <p:txBody>
          <a:bodyPr/>
          <a:lstStyle>
            <a:lvl1pPr>
              <a:defRPr/>
            </a:lvl1pPr>
          </a:lstStyle>
          <a:p>
            <a:pPr>
              <a:defRPr/>
            </a:pPr>
            <a:endParaRPr lang="en-AU" dirty="0"/>
          </a:p>
        </p:txBody>
      </p:sp>
      <p:sp>
        <p:nvSpPr>
          <p:cNvPr id="4" name="Slide Number Placeholder 17"/>
          <p:cNvSpPr>
            <a:spLocks noGrp="1"/>
          </p:cNvSpPr>
          <p:nvPr>
            <p:ph type="sldNum" sz="quarter" idx="12"/>
          </p:nvPr>
        </p:nvSpPr>
        <p:spPr/>
        <p:txBody>
          <a:bodyPr/>
          <a:lstStyle>
            <a:lvl1pPr>
              <a:defRPr/>
            </a:lvl1pPr>
          </a:lstStyle>
          <a:p>
            <a:pPr>
              <a:defRPr/>
            </a:pPr>
            <a:fld id="{776FBC77-BB14-45F5-97CC-830A437D0013}" type="slidenum">
              <a:rPr lang="en-AU"/>
              <a:pPr>
                <a:defRPr/>
              </a:pPr>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42950" y="514352"/>
            <a:ext cx="29718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742950" y="1676400"/>
            <a:ext cx="29718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872971" y="1676400"/>
            <a:ext cx="5537729"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AU" dirty="0"/>
          </a:p>
        </p:txBody>
      </p:sp>
      <p:sp>
        <p:nvSpPr>
          <p:cNvPr id="6" name="Footer Placeholder 21"/>
          <p:cNvSpPr>
            <a:spLocks noGrp="1"/>
          </p:cNvSpPr>
          <p:nvPr>
            <p:ph type="ftr" sz="quarter" idx="11"/>
          </p:nvPr>
        </p:nvSpPr>
        <p:spPr/>
        <p:txBody>
          <a:bodyPr/>
          <a:lstStyle>
            <a:lvl1pPr>
              <a:defRPr/>
            </a:lvl1pPr>
          </a:lstStyle>
          <a:p>
            <a:pPr>
              <a:defRPr/>
            </a:pPr>
            <a:endParaRPr lang="en-AU" dirty="0"/>
          </a:p>
        </p:txBody>
      </p:sp>
      <p:sp>
        <p:nvSpPr>
          <p:cNvPr id="7" name="Slide Number Placeholder 17"/>
          <p:cNvSpPr>
            <a:spLocks noGrp="1"/>
          </p:cNvSpPr>
          <p:nvPr>
            <p:ph type="sldNum" sz="quarter" idx="12"/>
          </p:nvPr>
        </p:nvSpPr>
        <p:spPr/>
        <p:txBody>
          <a:bodyPr/>
          <a:lstStyle>
            <a:lvl1pPr>
              <a:defRPr/>
            </a:lvl1pPr>
          </a:lstStyle>
          <a:p>
            <a:pPr>
              <a:defRPr/>
            </a:pPr>
            <a:fld id="{1BA7668D-DF04-451B-8512-B9C1DBC75D11}" type="slidenum">
              <a:rPr lang="en-AU"/>
              <a:pPr>
                <a:defRPr/>
              </a:pPr>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429265" y="1108075"/>
            <a:ext cx="569595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ight Triangle 5"/>
          <p:cNvSpPr/>
          <p:nvPr/>
        </p:nvSpPr>
        <p:spPr>
          <a:xfrm rot="420000" flipV="1">
            <a:off x="8671190" y="5359401"/>
            <a:ext cx="168540"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Freeform 6"/>
          <p:cNvSpPr>
            <a:spLocks/>
          </p:cNvSpPr>
          <p:nvPr/>
        </p:nvSpPr>
        <p:spPr bwMode="auto">
          <a:xfrm flipV="1">
            <a:off x="-10319" y="5816600"/>
            <a:ext cx="9926638"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flipV="1">
            <a:off x="4746625" y="6219826"/>
            <a:ext cx="5159375"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2" name="Title 1"/>
          <p:cNvSpPr>
            <a:spLocks noGrp="1"/>
          </p:cNvSpPr>
          <p:nvPr>
            <p:ph type="title"/>
          </p:nvPr>
        </p:nvSpPr>
        <p:spPr>
          <a:xfrm>
            <a:off x="660400" y="1176997"/>
            <a:ext cx="2397252"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60400" y="2828785"/>
            <a:ext cx="239395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776276" y="1199517"/>
            <a:ext cx="500253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endParaRPr lang="en-AU" dirty="0"/>
          </a:p>
        </p:txBody>
      </p:sp>
      <p:sp>
        <p:nvSpPr>
          <p:cNvPr id="10" name="Footer Placeholder 5"/>
          <p:cNvSpPr>
            <a:spLocks noGrp="1"/>
          </p:cNvSpPr>
          <p:nvPr>
            <p:ph type="ftr" sz="quarter" idx="11"/>
          </p:nvPr>
        </p:nvSpPr>
        <p:spPr/>
        <p:txBody>
          <a:bodyPr/>
          <a:lstStyle>
            <a:lvl1pPr>
              <a:defRPr/>
            </a:lvl1pPr>
          </a:lstStyle>
          <a:p>
            <a:pPr>
              <a:defRPr/>
            </a:pPr>
            <a:endParaRPr lang="en-AU" dirty="0"/>
          </a:p>
        </p:txBody>
      </p:sp>
      <p:sp>
        <p:nvSpPr>
          <p:cNvPr id="11" name="Slide Number Placeholder 6"/>
          <p:cNvSpPr>
            <a:spLocks noGrp="1"/>
          </p:cNvSpPr>
          <p:nvPr>
            <p:ph type="sldNum" sz="quarter" idx="12"/>
          </p:nvPr>
        </p:nvSpPr>
        <p:spPr>
          <a:xfrm>
            <a:off x="8750300" y="6356351"/>
            <a:ext cx="660400" cy="365125"/>
          </a:xfrm>
        </p:spPr>
        <p:txBody>
          <a:bodyPr/>
          <a:lstStyle>
            <a:lvl1pPr>
              <a:defRPr/>
            </a:lvl1pPr>
          </a:lstStyle>
          <a:p>
            <a:pPr>
              <a:defRPr/>
            </a:pPr>
            <a:fld id="{54664A4C-A613-43A6-BD6E-0FD84206034C}" type="slidenum">
              <a:rPr lang="en-AU"/>
              <a:pPr>
                <a:defRPr/>
              </a:pPr>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10319" y="-7938"/>
            <a:ext cx="9926638"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8" name="Freeform 7"/>
          <p:cNvSpPr>
            <a:spLocks/>
          </p:cNvSpPr>
          <p:nvPr/>
        </p:nvSpPr>
        <p:spPr bwMode="auto">
          <a:xfrm>
            <a:off x="4746625" y="-7938"/>
            <a:ext cx="5159375"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dirty="0">
              <a:latin typeface="+mn-lt"/>
            </a:endParaRPr>
          </a:p>
        </p:txBody>
      </p:sp>
      <p:sp>
        <p:nvSpPr>
          <p:cNvPr id="1028" name="Title Placeholder 8"/>
          <p:cNvSpPr>
            <a:spLocks noGrp="1"/>
          </p:cNvSpPr>
          <p:nvPr>
            <p:ph type="title"/>
          </p:nvPr>
        </p:nvSpPr>
        <p:spPr bwMode="auto">
          <a:xfrm>
            <a:off x="495300" y="704850"/>
            <a:ext cx="89154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95300" y="1935164"/>
            <a:ext cx="89154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95300" y="6356351"/>
            <a:ext cx="2311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dirty="0"/>
          </a:p>
        </p:txBody>
      </p:sp>
      <p:sp>
        <p:nvSpPr>
          <p:cNvPr id="22" name="Footer Placeholder 21"/>
          <p:cNvSpPr>
            <a:spLocks noGrp="1"/>
          </p:cNvSpPr>
          <p:nvPr>
            <p:ph type="ftr" sz="quarter" idx="3"/>
          </p:nvPr>
        </p:nvSpPr>
        <p:spPr>
          <a:xfrm>
            <a:off x="2889250" y="6356351"/>
            <a:ext cx="36322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AU" dirty="0"/>
          </a:p>
        </p:txBody>
      </p:sp>
      <p:sp>
        <p:nvSpPr>
          <p:cNvPr id="18" name="Slide Number Placeholder 17"/>
          <p:cNvSpPr>
            <a:spLocks noGrp="1"/>
          </p:cNvSpPr>
          <p:nvPr>
            <p:ph type="sldNum" sz="quarter" idx="4"/>
          </p:nvPr>
        </p:nvSpPr>
        <p:spPr>
          <a:xfrm>
            <a:off x="8585200" y="6356351"/>
            <a:ext cx="825500" cy="365125"/>
          </a:xfrm>
          <a:prstGeom prst="rect">
            <a:avLst/>
          </a:prstGeom>
        </p:spPr>
        <p:txBody>
          <a:bodyPr vert="horz" lIns="0" tIns="0" rIns="0" bIns="0" anchor="b"/>
          <a:lstStyle>
            <a:lvl1pPr algn="r" eaLnBrk="1" latinLnBrk="0" hangingPunct="1">
              <a:defRPr kumimoji="0" sz="1200" smtClean="0">
                <a:solidFill>
                  <a:schemeClr val="tx2">
                    <a:shade val="90000"/>
                  </a:schemeClr>
                </a:solidFill>
              </a:defRPr>
            </a:lvl1pPr>
          </a:lstStyle>
          <a:p>
            <a:pPr>
              <a:defRPr/>
            </a:pPr>
            <a:fld id="{8EF115AD-870F-4897-B885-47ACA06E7159}" type="slidenum">
              <a:rPr lang="en-AU"/>
              <a:pPr>
                <a:defRPr/>
              </a:pPr>
              <a:t>‹#›</a:t>
            </a:fld>
            <a:endParaRPr lang="en-AU" dirty="0"/>
          </a:p>
        </p:txBody>
      </p:sp>
      <p:grpSp>
        <p:nvGrpSpPr>
          <p:cNvPr id="1033" name="Group 1"/>
          <p:cNvGrpSpPr>
            <a:grpSpLocks/>
          </p:cNvGrpSpPr>
          <p:nvPr/>
        </p:nvGrpSpPr>
        <p:grpSpPr bwMode="auto">
          <a:xfrm>
            <a:off x="-20637" y="203200"/>
            <a:ext cx="9945556"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2" r:id="rId9"/>
    <p:sldLayoutId id="2147484030" r:id="rId10"/>
    <p:sldLayoutId id="2147484031" r:id="rId11"/>
  </p:sldLayoutIdLst>
  <p:hf sldNum="0" hdr="0" ftr="0" dt="0"/>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jpeg"/><Relationship Id="rId13" Type="http://schemas.openxmlformats.org/officeDocument/2006/relationships/image" Target="../media/image30.jpe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3.jpeg"/><Relationship Id="rId11" Type="http://schemas.openxmlformats.org/officeDocument/2006/relationships/image" Target="../media/image28.jpe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1.jpeg"/><Relationship Id="rId9" Type="http://schemas.openxmlformats.org/officeDocument/2006/relationships/image" Target="../media/image26.jpeg"/><Relationship Id="rId14" Type="http://schemas.openxmlformats.org/officeDocument/2006/relationships/image" Target="../media/image31.jpeg"/></Relationships>
</file>

<file path=ppt/slides/_rels/slide27.xml.rels><?xml version="1.0" encoding="UTF-8" standalone="yes"?>
<Relationships xmlns="http://schemas.openxmlformats.org/package/2006/relationships"><Relationship Id="rId8" Type="http://schemas.microsoft.com/office/2007/relationships/diagramDrawing" Target="../diagrams/drawing2.xml"/><Relationship Id="rId13" Type="http://schemas.microsoft.com/office/2007/relationships/diagramDrawing" Target="../diagrams/drawing3.xml"/><Relationship Id="rId3" Type="http://schemas.openxmlformats.org/officeDocument/2006/relationships/image" Target="../media/image32.png"/><Relationship Id="rId7" Type="http://schemas.openxmlformats.org/officeDocument/2006/relationships/diagramColors" Target="../diagrams/colors2.xml"/><Relationship Id="rId12" Type="http://schemas.openxmlformats.org/officeDocument/2006/relationships/diagramColors" Target="../diagrams/colors3.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2.xml"/><Relationship Id="rId11" Type="http://schemas.openxmlformats.org/officeDocument/2006/relationships/diagramQuickStyle" Target="../diagrams/quickStyle3.xml"/><Relationship Id="rId5" Type="http://schemas.openxmlformats.org/officeDocument/2006/relationships/diagramLayout" Target="../diagrams/layout2.xml"/><Relationship Id="rId10" Type="http://schemas.openxmlformats.org/officeDocument/2006/relationships/diagramLayout" Target="../diagrams/layout3.xml"/><Relationship Id="rId4" Type="http://schemas.openxmlformats.org/officeDocument/2006/relationships/diagramData" Target="../diagrams/data2.xml"/><Relationship Id="rId9" Type="http://schemas.openxmlformats.org/officeDocument/2006/relationships/diagramData" Target="../diagrams/data3.xml"/></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4.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4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duotone>
              <a:schemeClr val="accent3">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234026" y="1124744"/>
            <a:ext cx="9477503" cy="2376264"/>
          </a:xfrm>
        </p:spPr>
        <p:txBody>
          <a:bodyPr>
            <a:noAutofit/>
          </a:bodyPr>
          <a:lstStyle/>
          <a:p>
            <a:pPr algn="ctr" fontAlgn="auto">
              <a:spcAft>
                <a:spcPts val="0"/>
              </a:spcAft>
              <a:defRPr/>
            </a:pPr>
            <a:r>
              <a:rPr lang="en-AU" sz="5000" cap="small" dirty="0" smtClean="0">
                <a:solidFill>
                  <a:srgbClr val="0070C0"/>
                </a:solidFill>
                <a:effectLst>
                  <a:outerShdw blurRad="38100" dist="38100" dir="2700000" algn="tl">
                    <a:srgbClr val="000000">
                      <a:alpha val="43137"/>
                    </a:srgbClr>
                  </a:outerShdw>
                </a:effectLst>
                <a:cs typeface="Tahoma" pitchFamily="34" charset="0"/>
              </a:rPr>
              <a:t>RISK </a:t>
            </a:r>
            <a:br>
              <a:rPr lang="en-AU" sz="5000" cap="small" dirty="0" smtClean="0">
                <a:solidFill>
                  <a:srgbClr val="0070C0"/>
                </a:solidFill>
                <a:effectLst>
                  <a:outerShdw blurRad="38100" dist="38100" dir="2700000" algn="tl">
                    <a:srgbClr val="000000">
                      <a:alpha val="43137"/>
                    </a:srgbClr>
                  </a:outerShdw>
                </a:effectLst>
                <a:cs typeface="Tahoma" pitchFamily="34" charset="0"/>
              </a:rPr>
            </a:br>
            <a:r>
              <a:rPr lang="en-AU" sz="5000" cap="small" dirty="0" smtClean="0">
                <a:solidFill>
                  <a:srgbClr val="0070C0"/>
                </a:solidFill>
                <a:effectLst>
                  <a:outerShdw blurRad="38100" dist="38100" dir="2700000" algn="tl">
                    <a:srgbClr val="000000">
                      <a:alpha val="43137"/>
                    </a:srgbClr>
                  </a:outerShdw>
                </a:effectLst>
                <a:cs typeface="Tahoma" pitchFamily="34" charset="0"/>
              </a:rPr>
              <a:t>MANAGEMENT PLANNING</a:t>
            </a:r>
            <a:br>
              <a:rPr lang="en-AU" sz="5000" cap="small" dirty="0" smtClean="0">
                <a:solidFill>
                  <a:srgbClr val="0070C0"/>
                </a:solidFill>
                <a:effectLst>
                  <a:outerShdw blurRad="38100" dist="38100" dir="2700000" algn="tl">
                    <a:srgbClr val="000000">
                      <a:alpha val="43137"/>
                    </a:srgbClr>
                  </a:outerShdw>
                </a:effectLst>
                <a:cs typeface="Tahoma" pitchFamily="34" charset="0"/>
              </a:rPr>
            </a:br>
            <a:r>
              <a:rPr lang="en-AU" sz="5000" cap="small" dirty="0" smtClean="0">
                <a:solidFill>
                  <a:srgbClr val="0070C0"/>
                </a:solidFill>
                <a:effectLst>
                  <a:outerShdw blurRad="38100" dist="38100" dir="2700000" algn="tl">
                    <a:srgbClr val="000000">
                      <a:alpha val="43137"/>
                    </a:srgbClr>
                  </a:outerShdw>
                </a:effectLst>
                <a:cs typeface="Tahoma" pitchFamily="34" charset="0"/>
              </a:rPr>
              <a:t>with Complex Cases</a:t>
            </a:r>
            <a:endParaRPr lang="en-AU" sz="5000" dirty="0">
              <a:solidFill>
                <a:srgbClr val="0070C0"/>
              </a:solidFill>
              <a:effectLst>
                <a:outerShdw blurRad="38100" dist="38100" dir="2700000" algn="tl">
                  <a:srgbClr val="000000">
                    <a:alpha val="43137"/>
                  </a:srgbClr>
                </a:outerShdw>
              </a:effectLst>
              <a:cs typeface="Tahoma" pitchFamily="34" charset="0"/>
            </a:endParaRPr>
          </a:p>
        </p:txBody>
      </p:sp>
      <p:sp>
        <p:nvSpPr>
          <p:cNvPr id="2" name="Subtitle 1"/>
          <p:cNvSpPr>
            <a:spLocks noGrp="1"/>
          </p:cNvSpPr>
          <p:nvPr>
            <p:ph type="subTitle" idx="1"/>
          </p:nvPr>
        </p:nvSpPr>
        <p:spPr>
          <a:xfrm>
            <a:off x="896012" y="3717033"/>
            <a:ext cx="8191367" cy="2520281"/>
          </a:xfrm>
          <a:noFill/>
        </p:spPr>
        <p:txBody>
          <a:bodyPr wrap="none">
            <a:normAutofit/>
          </a:bodyPr>
          <a:lstStyle/>
          <a:p>
            <a:pPr marR="0" algn="ctr">
              <a:lnSpc>
                <a:spcPct val="150000"/>
              </a:lnSpc>
            </a:pPr>
            <a:endParaRPr lang="en-AU" sz="1100" b="1" i="1" dirty="0" smtClean="0">
              <a:latin typeface="Times New Roman" pitchFamily="18" charset="0"/>
              <a:cs typeface="Times New Roman" pitchFamily="18" charset="0"/>
            </a:endParaRPr>
          </a:p>
          <a:p>
            <a:pPr marR="0" algn="ctr">
              <a:lnSpc>
                <a:spcPct val="150000"/>
              </a:lnSpc>
            </a:pPr>
            <a:r>
              <a:rPr lang="en-AU" sz="2000" b="1" i="1" dirty="0" smtClean="0">
                <a:latin typeface="Times New Roman" pitchFamily="18" charset="0"/>
                <a:cs typeface="Times New Roman" pitchFamily="18" charset="0"/>
              </a:rPr>
              <a:t>15</a:t>
            </a:r>
            <a:r>
              <a:rPr lang="en-AU" sz="2000" b="1" i="1" baseline="30000" dirty="0" smtClean="0">
                <a:latin typeface="Times New Roman" pitchFamily="18" charset="0"/>
                <a:cs typeface="Times New Roman" pitchFamily="18" charset="0"/>
              </a:rPr>
              <a:t>th</a:t>
            </a:r>
            <a:r>
              <a:rPr lang="en-AU" sz="2000" b="1" i="1" dirty="0" smtClean="0">
                <a:latin typeface="Times New Roman" pitchFamily="18" charset="0"/>
                <a:cs typeface="Times New Roman" pitchFamily="18" charset="0"/>
              </a:rPr>
              <a:t> April 2015 (Melbourne)</a:t>
            </a:r>
          </a:p>
          <a:p>
            <a:pPr marR="0" algn="ctr"/>
            <a:endParaRPr lang="en-AU" sz="1400" b="1" i="1" dirty="0" smtClean="0">
              <a:latin typeface="Times New Roman" pitchFamily="18" charset="0"/>
              <a:cs typeface="Times New Roman" pitchFamily="18" charset="0"/>
            </a:endParaRPr>
          </a:p>
          <a:p>
            <a:pPr marR="0" algn="ctr">
              <a:lnSpc>
                <a:spcPct val="150000"/>
              </a:lnSpc>
            </a:pPr>
            <a:r>
              <a:rPr lang="en-AU" sz="2000" b="1" dirty="0" smtClean="0">
                <a:latin typeface="Times New Roman" pitchFamily="18" charset="0"/>
                <a:cs typeface="Times New Roman" pitchFamily="18" charset="0"/>
              </a:rPr>
              <a:t>Indigo Program – CoHealth</a:t>
            </a:r>
          </a:p>
          <a:p>
            <a:pPr marR="0" algn="ctr"/>
            <a:endParaRPr lang="en-AU" sz="1400" b="1" i="1" dirty="0" smtClean="0">
              <a:latin typeface="Times New Roman" pitchFamily="18" charset="0"/>
              <a:cs typeface="Times New Roman" pitchFamily="18" charset="0"/>
            </a:endParaRPr>
          </a:p>
          <a:p>
            <a:pPr marR="0" algn="ctr">
              <a:lnSpc>
                <a:spcPct val="150000"/>
              </a:lnSpc>
            </a:pPr>
            <a:r>
              <a:rPr lang="en-AU" sz="2000" b="1" dirty="0" smtClean="0">
                <a:solidFill>
                  <a:srgbClr val="0070C0"/>
                </a:solidFill>
                <a:latin typeface="Times New Roman" pitchFamily="18" charset="0"/>
                <a:cs typeface="Times New Roman" pitchFamily="18" charset="0"/>
              </a:rPr>
              <a:t>Dr. Dion Gee</a:t>
            </a:r>
          </a:p>
          <a:p>
            <a:pPr marR="0" algn="ctr"/>
            <a:endParaRPr lang="en-AU" sz="1200" dirty="0" smtClean="0">
              <a:latin typeface="Times New Roman" pitchFamily="18" charset="0"/>
              <a:cs typeface="Times New Roman" pitchFamily="18" charset="0"/>
            </a:endParaRPr>
          </a:p>
          <a:p>
            <a:pPr marR="0" algn="ctr"/>
            <a:endParaRPr lang="en-AU" sz="1200" dirty="0" smtClean="0">
              <a:latin typeface="Times New Roman" pitchFamily="18" charset="0"/>
              <a:cs typeface="Times New Roman" pitchFamily="18" charset="0"/>
            </a:endParaRPr>
          </a:p>
          <a:p>
            <a:pPr marR="0" algn="ctr"/>
            <a:endParaRPr lang="en-AU" sz="1200" dirty="0" smtClean="0">
              <a:latin typeface="Times New Roman" pitchFamily="18" charset="0"/>
              <a:cs typeface="Times New Roman" pitchFamily="18" charset="0"/>
            </a:endParaRPr>
          </a:p>
          <a:p>
            <a:pPr marR="0" algn="ctr"/>
            <a:endParaRPr lang="en-AU" sz="1200" dirty="0" smtClean="0">
              <a:latin typeface="Times New Roman" pitchFamily="18" charset="0"/>
              <a:cs typeface="Times New Roman" pitchFamily="18" charset="0"/>
            </a:endParaRPr>
          </a:p>
          <a:p>
            <a:pPr marR="0"/>
            <a:endParaRPr lang="en-AU" sz="1400" dirty="0" smtClean="0">
              <a:latin typeface="Times New Roman" pitchFamily="18" charset="0"/>
              <a:cs typeface="Times New Roman" pitchFamily="18" charset="0"/>
            </a:endParaRPr>
          </a:p>
          <a:p>
            <a:pPr marR="0"/>
            <a:endParaRPr lang="en-AU" sz="2000" dirty="0" smtClean="0">
              <a:latin typeface="Times New Roman" pitchFamily="18" charset="0"/>
              <a:cs typeface="Times New Roman" pitchFamily="18" charset="0"/>
            </a:endParaRPr>
          </a:p>
          <a:p>
            <a:pPr marR="0"/>
            <a:endParaRPr lang="en-AU" sz="2000" dirty="0" smtClean="0">
              <a:latin typeface="Times New Roman" pitchFamily="18" charset="0"/>
              <a:cs typeface="Times New Roman" pitchFamily="18" charset="0"/>
            </a:endParaRPr>
          </a:p>
        </p:txBody>
      </p:sp>
      <p:grpSp>
        <p:nvGrpSpPr>
          <p:cNvPr id="3076" name="Group 9"/>
          <p:cNvGrpSpPr>
            <a:grpSpLocks/>
          </p:cNvGrpSpPr>
          <p:nvPr/>
        </p:nvGrpSpPr>
        <p:grpSpPr bwMode="auto">
          <a:xfrm>
            <a:off x="30840" y="5085185"/>
            <a:ext cx="2185856" cy="1408113"/>
            <a:chOff x="395536" y="4932194"/>
            <a:chExt cx="2016224" cy="1407323"/>
          </a:xfrm>
        </p:grpSpPr>
        <p:pic>
          <p:nvPicPr>
            <p:cNvPr id="3078" name="Picture 3" descr="Redo-Dark"/>
            <p:cNvPicPr>
              <a:picLocks noChangeAspect="1" noChangeArrowheads="1"/>
            </p:cNvPicPr>
            <p:nvPr/>
          </p:nvPicPr>
          <p:blipFill>
            <a:blip r:embed="rId4" cstate="print">
              <a:clrChange>
                <a:clrFrom>
                  <a:srgbClr val="000000"/>
                </a:clrFrom>
                <a:clrTo>
                  <a:srgbClr val="000000">
                    <a:alpha val="0"/>
                  </a:srgbClr>
                </a:clrTo>
              </a:clrChange>
            </a:blip>
            <a:srcRect/>
            <a:stretch>
              <a:fillRect/>
            </a:stretch>
          </p:blipFill>
          <p:spPr bwMode="auto">
            <a:xfrm>
              <a:off x="683568" y="4932194"/>
              <a:ext cx="1369934" cy="1161102"/>
            </a:xfrm>
            <a:prstGeom prst="rect">
              <a:avLst/>
            </a:prstGeom>
            <a:noFill/>
            <a:ln w="9525" algn="in">
              <a:noFill/>
              <a:miter lim="800000"/>
              <a:headEnd/>
              <a:tailEnd/>
            </a:ln>
          </p:spPr>
        </p:pic>
        <p:sp>
          <p:nvSpPr>
            <p:cNvPr id="8" name="TextBox 7"/>
            <p:cNvSpPr txBox="1"/>
            <p:nvPr/>
          </p:nvSpPr>
          <p:spPr>
            <a:xfrm>
              <a:off x="395536" y="6093592"/>
              <a:ext cx="2016224" cy="245925"/>
            </a:xfrm>
            <a:prstGeom prst="rect">
              <a:avLst/>
            </a:prstGeom>
            <a:noFill/>
          </p:spPr>
          <p:txBody>
            <a:bodyPr>
              <a:spAutoFit/>
            </a:bodyPr>
            <a:lstStyle/>
            <a:p>
              <a:pPr eaLnBrk="0" hangingPunct="0">
                <a:defRPr/>
              </a:pPr>
              <a:r>
                <a:rPr lang="en-AU" sz="1000" b="1" dirty="0">
                  <a:solidFill>
                    <a:schemeClr val="tx1">
                      <a:lumMod val="85000"/>
                    </a:schemeClr>
                  </a:solidFill>
                  <a:latin typeface="Times New Roman" pitchFamily="18" charset="0"/>
                  <a:cs typeface="Times New Roman" pitchFamily="18" charset="0"/>
                </a:rPr>
                <a:t>Australasian Psychology Services</a:t>
              </a:r>
            </a:p>
          </p:txBody>
        </p:sp>
      </p:grpSp>
      <p:sp>
        <p:nvSpPr>
          <p:cNvPr id="10" name="TextBox 9"/>
          <p:cNvSpPr txBox="1"/>
          <p:nvPr/>
        </p:nvSpPr>
        <p:spPr>
          <a:xfrm>
            <a:off x="271727" y="6474822"/>
            <a:ext cx="9362546" cy="338554"/>
          </a:xfrm>
          <a:prstGeom prst="rect">
            <a:avLst/>
          </a:prstGeom>
          <a:noFill/>
        </p:spPr>
        <p:txBody>
          <a:bodyPr>
            <a:spAutoFit/>
          </a:bodyPr>
          <a:lstStyle/>
          <a:p>
            <a:pPr algn="ctr">
              <a:defRPr/>
            </a:pPr>
            <a:r>
              <a:rPr lang="en-AU" altLang="en-US" sz="1600" u="sng" dirty="0">
                <a:solidFill>
                  <a:srgbClr val="0000FF"/>
                </a:solidFill>
                <a:latin typeface="Times New Roman" pitchFamily="18" charset="0"/>
                <a:cs typeface="Times New Roman" pitchFamily="18" charset="0"/>
              </a:rPr>
              <a:t>Dr.Gee@AustralasianPsychologyServices.co</a:t>
            </a:r>
            <a:r>
              <a:rPr lang="en-AU" altLang="en-US" sz="1600" dirty="0">
                <a:solidFill>
                  <a:srgbClr val="0000FF"/>
                </a:solidFill>
                <a:latin typeface="Times New Roman" pitchFamily="18" charset="0"/>
                <a:cs typeface="Times New Roman" pitchFamily="18" charset="0"/>
              </a:rPr>
              <a:t> </a:t>
            </a:r>
            <a:r>
              <a:rPr lang="en-AU" altLang="en-US" sz="1600" dirty="0">
                <a:solidFill>
                  <a:schemeClr val="tx1">
                    <a:lumMod val="95000"/>
                    <a:lumOff val="5000"/>
                  </a:schemeClr>
                </a:solidFill>
                <a:latin typeface="Times New Roman" pitchFamily="18" charset="0"/>
                <a:cs typeface="Times New Roman" pitchFamily="18" charset="0"/>
              </a:rPr>
              <a:t>:</a:t>
            </a:r>
            <a:r>
              <a:rPr lang="en-AU" altLang="en-US" sz="1600" dirty="0">
                <a:solidFill>
                  <a:srgbClr val="0000FF"/>
                </a:solidFill>
                <a:latin typeface="Times New Roman" pitchFamily="18" charset="0"/>
                <a:cs typeface="Times New Roman" pitchFamily="18" charset="0"/>
              </a:rPr>
              <a:t> </a:t>
            </a:r>
            <a:r>
              <a:rPr lang="en-AU" altLang="en-US" sz="1600" u="sng" dirty="0">
                <a:solidFill>
                  <a:srgbClr val="0000FF"/>
                </a:solidFill>
                <a:latin typeface="Times New Roman" pitchFamily="18" charset="0"/>
                <a:cs typeface="Times New Roman" pitchFamily="18" charset="0"/>
              </a:rPr>
              <a:t>www.AustralasianPsychologyServices.co</a:t>
            </a:r>
            <a:endParaRPr lang="en-AU" sz="1600" u="sng" dirty="0">
              <a:solidFill>
                <a:srgbClr val="0000FF"/>
              </a:solidFill>
              <a:latin typeface="Times New Roman" pitchFamily="18" charset="0"/>
              <a:cs typeface="Times New Roman" pitchFamily="18" charset="0"/>
            </a:endParaRPr>
          </a:p>
        </p:txBody>
      </p:sp>
      <p:pic>
        <p:nvPicPr>
          <p:cNvPr id="12" name="Picture 11" descr="images (14).jpg"/>
          <p:cNvPicPr>
            <a:picLocks noChangeAspect="1"/>
          </p:cNvPicPr>
          <p:nvPr/>
        </p:nvPicPr>
        <p:blipFill>
          <a:blip r:embed="rId5" cstate="print"/>
          <a:stretch>
            <a:fillRect/>
          </a:stretch>
        </p:blipFill>
        <p:spPr>
          <a:xfrm>
            <a:off x="8307373" y="5070124"/>
            <a:ext cx="1518639" cy="1383213"/>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The Method Of Risk</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manner by which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 is framed!</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The Risk Process</a:t>
            </a:r>
            <a:endParaRPr lang="en-AU" b="1" cap="small" dirty="0">
              <a:effectLst>
                <a:outerShdw blurRad="38100" dist="38100" dir="2700000" algn="tl">
                  <a:srgbClr val="000000">
                    <a:alpha val="43137"/>
                  </a:srgbClr>
                </a:outerShdw>
              </a:effectLst>
            </a:endParaRPr>
          </a:p>
        </p:txBody>
      </p:sp>
      <p:pic>
        <p:nvPicPr>
          <p:cNvPr id="4" name="Content Placeholder 3" descr="risk.gif"/>
          <p:cNvPicPr>
            <a:picLocks noGrp="1" noChangeAspect="1"/>
          </p:cNvPicPr>
          <p:nvPr>
            <p:ph idx="1"/>
          </p:nvPr>
        </p:nvPicPr>
        <p:blipFill>
          <a:blip r:embed="rId3" cstate="print"/>
          <a:stretch>
            <a:fillRect/>
          </a:stretch>
        </p:blipFill>
        <p:spPr>
          <a:xfrm>
            <a:off x="1130575" y="1772816"/>
            <a:ext cx="7566841" cy="4896544"/>
          </a:xfr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20688"/>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Risk Assessment</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means by which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 is understood!</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The Process of Risk Assessment</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506" y="2996952"/>
            <a:ext cx="8580953" cy="2376264"/>
          </a:xfrm>
        </p:spPr>
        <p:txBody>
          <a:bodyPr>
            <a:noAutofit/>
          </a:bodyPr>
          <a:lstStyle/>
          <a:p>
            <a:pPr marL="216000" indent="-216000">
              <a:buFont typeface="+mj-lt"/>
              <a:buAutoNum type="arabicPeriod"/>
            </a:pPr>
            <a:r>
              <a:rPr lang="en-AU" sz="1800" b="1" dirty="0" smtClean="0"/>
              <a:t>Gather and review the relevant information to identify the: </a:t>
            </a:r>
            <a:r>
              <a:rPr lang="en-AU" sz="1800" dirty="0" smtClean="0"/>
              <a:t>Historical and current factors about the person, his or her life circumstances and behaviour that support further offending (</a:t>
            </a:r>
            <a:r>
              <a:rPr lang="en-AU" sz="1800" b="1" i="1" dirty="0" smtClean="0"/>
              <a:t>risk factors) </a:t>
            </a:r>
            <a:r>
              <a:rPr lang="en-AU" sz="1800" dirty="0" smtClean="0"/>
              <a:t>or</a:t>
            </a:r>
            <a:r>
              <a:rPr lang="en-AU" sz="1800" b="1" i="1" dirty="0" smtClean="0"/>
              <a:t> desistance (strengths).</a:t>
            </a:r>
            <a:r>
              <a:rPr lang="en-AU" sz="1800" dirty="0" smtClean="0"/>
              <a:t> Can be assisted by the application of appropriate risk tools!</a:t>
            </a:r>
          </a:p>
          <a:p>
            <a:pPr marL="216000" lvl="1" indent="-216000">
              <a:spcBef>
                <a:spcPts val="0"/>
              </a:spcBef>
              <a:buNone/>
            </a:pPr>
            <a:endParaRPr lang="en-AU" sz="1200" b="1" i="1" dirty="0" smtClean="0"/>
          </a:p>
          <a:p>
            <a:pPr marL="216000" indent="-216000">
              <a:buFont typeface="+mj-lt"/>
              <a:buAutoNum type="arabicPeriod"/>
            </a:pPr>
            <a:r>
              <a:rPr lang="en-AU" sz="1800" b="1" dirty="0" smtClean="0"/>
              <a:t>Analyse this information: </a:t>
            </a:r>
            <a:r>
              <a:rPr lang="en-AU" sz="1800" dirty="0" smtClean="0"/>
              <a:t>To further identify how likely further offending is in the long term and in the current context given the presence and balance of </a:t>
            </a:r>
            <a:r>
              <a:rPr lang="en-AU" sz="1800" b="1" i="1" dirty="0" smtClean="0"/>
              <a:t>risk</a:t>
            </a:r>
            <a:r>
              <a:rPr lang="en-AU" sz="1800" dirty="0" smtClean="0"/>
              <a:t>, </a:t>
            </a:r>
            <a:r>
              <a:rPr lang="en-AU" sz="1800" b="1" i="1" dirty="0" smtClean="0"/>
              <a:t>strength</a:t>
            </a:r>
            <a:r>
              <a:rPr lang="en-AU" sz="1800" dirty="0" smtClean="0"/>
              <a:t> and any identified </a:t>
            </a:r>
            <a:r>
              <a:rPr lang="en-AU" sz="1800" b="1" i="1" dirty="0" smtClean="0"/>
              <a:t>protective factors</a:t>
            </a:r>
            <a:r>
              <a:rPr lang="en-AU" sz="1800" dirty="0" smtClean="0"/>
              <a:t>. </a:t>
            </a:r>
          </a:p>
          <a:p>
            <a:pPr marL="216000" indent="-216000">
              <a:spcBef>
                <a:spcPts val="0"/>
              </a:spcBef>
              <a:buFont typeface="+mj-lt"/>
              <a:buAutoNum type="arabicPeriod"/>
            </a:pPr>
            <a:endParaRPr lang="en-AU" sz="1200" b="1" i="1" dirty="0" smtClean="0"/>
          </a:p>
        </p:txBody>
      </p:sp>
      <p:pic>
        <p:nvPicPr>
          <p:cNvPr id="5" name="Picture 4" descr="images (13).jpg"/>
          <p:cNvPicPr>
            <a:picLocks noChangeAspect="1"/>
          </p:cNvPicPr>
          <p:nvPr/>
        </p:nvPicPr>
        <p:blipFill>
          <a:blip r:embed="rId3" cstate="print"/>
          <a:stretch>
            <a:fillRect/>
          </a:stretch>
        </p:blipFill>
        <p:spPr>
          <a:xfrm>
            <a:off x="8463390" y="5733256"/>
            <a:ext cx="1410781" cy="1152128"/>
          </a:xfrm>
          <a:prstGeom prst="rect">
            <a:avLst/>
          </a:prstGeom>
        </p:spPr>
      </p:pic>
      <p:sp>
        <p:nvSpPr>
          <p:cNvPr id="7" name="Rectangle 6"/>
          <p:cNvSpPr/>
          <p:nvPr/>
        </p:nvSpPr>
        <p:spPr>
          <a:xfrm>
            <a:off x="466997" y="1484784"/>
            <a:ext cx="8776479" cy="1631216"/>
          </a:xfrm>
          <a:prstGeom prst="rect">
            <a:avLst/>
          </a:prstGeom>
        </p:spPr>
        <p:txBody>
          <a:bodyPr wrap="square">
            <a:spAutoFit/>
          </a:bodyPr>
          <a:lstStyle/>
          <a:p>
            <a:pPr marL="0" indent="0" fontAlgn="auto">
              <a:spcBef>
                <a:spcPts val="0"/>
              </a:spcBef>
              <a:spcAft>
                <a:spcPts val="0"/>
              </a:spcAft>
              <a:buClr>
                <a:schemeClr val="accent3"/>
              </a:buClr>
              <a:buNone/>
              <a:defRPr/>
            </a:pPr>
            <a:r>
              <a:rPr lang="en-AU" sz="2000" dirty="0" smtClean="0">
                <a:latin typeface="+mn-lt"/>
              </a:rPr>
              <a:t>Includes the </a:t>
            </a:r>
            <a:r>
              <a:rPr lang="en-AU" sz="2000" i="1" dirty="0" smtClean="0">
                <a:latin typeface="+mn-lt"/>
              </a:rPr>
              <a:t>identification</a:t>
            </a:r>
            <a:r>
              <a:rPr lang="en-AU" sz="2000" dirty="0" smtClean="0">
                <a:latin typeface="+mn-lt"/>
              </a:rPr>
              <a:t>; </a:t>
            </a:r>
            <a:r>
              <a:rPr lang="en-AU" sz="2000" i="1" dirty="0" smtClean="0">
                <a:latin typeface="+mn-lt"/>
              </a:rPr>
              <a:t>analysis</a:t>
            </a:r>
            <a:r>
              <a:rPr lang="en-AU" sz="2000" dirty="0" smtClean="0">
                <a:latin typeface="+mn-lt"/>
              </a:rPr>
              <a:t> and </a:t>
            </a:r>
            <a:r>
              <a:rPr lang="en-AU" sz="2000" i="1" dirty="0" smtClean="0">
                <a:latin typeface="+mn-lt"/>
              </a:rPr>
              <a:t>evaluation</a:t>
            </a:r>
            <a:r>
              <a:rPr lang="en-AU" sz="2000" dirty="0" smtClean="0">
                <a:latin typeface="+mn-lt"/>
              </a:rPr>
              <a:t> of the best available information, which is then communicated to inform decision making and action.  The ultimate aim is reducing the likelihood and impact of future aberrant behaviour.</a:t>
            </a:r>
          </a:p>
          <a:p>
            <a:pPr marL="0" indent="0" fontAlgn="auto">
              <a:spcBef>
                <a:spcPts val="0"/>
              </a:spcBef>
              <a:spcAft>
                <a:spcPts val="0"/>
              </a:spcAft>
              <a:buClr>
                <a:schemeClr val="accent3"/>
              </a:buClr>
              <a:buNone/>
              <a:defRPr/>
            </a:pPr>
            <a:endParaRPr lang="en-AU" sz="2000" dirty="0" smtClean="0">
              <a:latin typeface="+mn-lt"/>
            </a:endParaRPr>
          </a:p>
        </p:txBody>
      </p:sp>
      <p:sp>
        <p:nvSpPr>
          <p:cNvPr id="12" name="Rectangle 11"/>
          <p:cNvSpPr/>
          <p:nvPr/>
        </p:nvSpPr>
        <p:spPr>
          <a:xfrm>
            <a:off x="506506" y="5457998"/>
            <a:ext cx="7878875" cy="923330"/>
          </a:xfrm>
          <a:prstGeom prst="rect">
            <a:avLst/>
          </a:prstGeom>
        </p:spPr>
        <p:txBody>
          <a:bodyPr wrap="square">
            <a:spAutoFit/>
          </a:bodyPr>
          <a:lstStyle/>
          <a:p>
            <a:pPr marL="216000" indent="-216000">
              <a:buClr>
                <a:schemeClr val="bg2">
                  <a:lumMod val="75000"/>
                </a:schemeClr>
              </a:buClr>
              <a:buFont typeface="+mj-lt"/>
              <a:buAutoNum type="arabicPeriod" startAt="3"/>
            </a:pPr>
            <a:r>
              <a:rPr lang="en-AU" b="1" dirty="0" smtClean="0">
                <a:latin typeface="+mn-lt"/>
              </a:rPr>
              <a:t>Evaluate this analysis: </a:t>
            </a:r>
            <a:r>
              <a:rPr lang="en-AU" dirty="0" smtClean="0">
                <a:latin typeface="+mn-lt"/>
              </a:rPr>
              <a:t>Evaluate against the appropriate </a:t>
            </a:r>
            <a:r>
              <a:rPr lang="en-AU" b="1" i="1" dirty="0" smtClean="0">
                <a:latin typeface="+mn-lt"/>
              </a:rPr>
              <a:t>criteria</a:t>
            </a:r>
            <a:r>
              <a:rPr lang="en-AU" dirty="0" smtClean="0">
                <a:latin typeface="+mn-lt"/>
              </a:rPr>
              <a:t>, and the </a:t>
            </a:r>
            <a:r>
              <a:rPr lang="en-AU" b="1" i="1" dirty="0" smtClean="0">
                <a:latin typeface="+mn-lt"/>
              </a:rPr>
              <a:t>context</a:t>
            </a:r>
            <a:r>
              <a:rPr lang="en-AU" dirty="0" smtClean="0">
                <a:latin typeface="+mn-lt"/>
              </a:rPr>
              <a:t> and </a:t>
            </a:r>
            <a:r>
              <a:rPr lang="en-AU" b="1" i="1" dirty="0" smtClean="0">
                <a:latin typeface="+mn-lt"/>
              </a:rPr>
              <a:t>purpose</a:t>
            </a:r>
            <a:r>
              <a:rPr lang="en-AU" dirty="0" smtClean="0">
                <a:latin typeface="+mn-lt"/>
              </a:rPr>
              <a:t> of the assessment, and make a decision on the most appropriate course of action.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Consideration of Risk Factors</a:t>
            </a:r>
            <a:endParaRPr lang="en-AU" b="1" cap="small" dirty="0">
              <a:effectLst>
                <a:outerShdw blurRad="38100" dist="38100" dir="2700000" algn="tl">
                  <a:srgbClr val="000000">
                    <a:alpha val="43137"/>
                  </a:srgbClr>
                </a:outerShdw>
              </a:effectLst>
            </a:endParaRPr>
          </a:p>
        </p:txBody>
      </p:sp>
      <p:sp>
        <p:nvSpPr>
          <p:cNvPr id="406531" name="Rectangle 3"/>
          <p:cNvSpPr>
            <a:spLocks noGrp="1" noChangeArrowheads="1"/>
          </p:cNvSpPr>
          <p:nvPr>
            <p:ph idx="1"/>
          </p:nvPr>
        </p:nvSpPr>
        <p:spPr>
          <a:xfrm>
            <a:off x="819240" y="1922612"/>
            <a:ext cx="7878177" cy="4530725"/>
          </a:xfrm>
        </p:spPr>
        <p:txBody>
          <a:bodyPr/>
          <a:lstStyle/>
          <a:p>
            <a:pPr>
              <a:defRPr/>
            </a:pPr>
            <a:r>
              <a:rPr lang="en-CA" sz="2400" dirty="0" smtClean="0"/>
              <a:t>Risk factors are individual characteristics that increase or decrease the probability of recidivism.</a:t>
            </a:r>
          </a:p>
          <a:p>
            <a:pPr>
              <a:defRPr/>
            </a:pPr>
            <a:endParaRPr lang="en-CA" sz="1200" dirty="0" smtClean="0"/>
          </a:p>
          <a:p>
            <a:pPr eaLnBrk="1" hangingPunct="1">
              <a:defRPr/>
            </a:pPr>
            <a:r>
              <a:rPr lang="en-US" sz="2400" dirty="0" smtClean="0"/>
              <a:t>Risk of harm always take into account both ‘</a:t>
            </a:r>
            <a:r>
              <a:rPr lang="en-US" sz="2400" i="1" dirty="0" smtClean="0"/>
              <a:t>static’</a:t>
            </a:r>
            <a:r>
              <a:rPr lang="en-US" sz="2400" dirty="0" smtClean="0"/>
              <a:t> </a:t>
            </a:r>
            <a:r>
              <a:rPr lang="en-AU" sz="2400" dirty="0" smtClean="0"/>
              <a:t>(relatively unchangeable) </a:t>
            </a:r>
            <a:r>
              <a:rPr lang="en-US" sz="2400" dirty="0" smtClean="0"/>
              <a:t>&amp; ‘</a:t>
            </a:r>
            <a:r>
              <a:rPr lang="en-US" sz="2400" i="1" dirty="0" smtClean="0"/>
              <a:t>dynamic’</a:t>
            </a:r>
            <a:r>
              <a:rPr lang="en-US" sz="2400" dirty="0" smtClean="0"/>
              <a:t> </a:t>
            </a:r>
            <a:r>
              <a:rPr lang="en-AU" sz="2400" dirty="0" smtClean="0"/>
              <a:t>(changeable over time and circumstances)</a:t>
            </a:r>
            <a:r>
              <a:rPr lang="en-US" sz="2400" dirty="0" smtClean="0"/>
              <a:t> factors.</a:t>
            </a:r>
          </a:p>
          <a:p>
            <a:pPr eaLnBrk="1" hangingPunct="1">
              <a:defRPr/>
            </a:pPr>
            <a:endParaRPr lang="en-US" sz="1200" dirty="0" smtClean="0"/>
          </a:p>
          <a:p>
            <a:pPr eaLnBrk="1" hangingPunct="1">
              <a:defRPr/>
            </a:pPr>
            <a:r>
              <a:rPr lang="en-AU" sz="2400" dirty="0" smtClean="0"/>
              <a:t>Understanding the distinction between types of risk factors helps to appreciate their role in assessment and in their relative contribution to </a:t>
            </a:r>
            <a:r>
              <a:rPr lang="en-AU" sz="2400" i="1" dirty="0" smtClean="0"/>
              <a:t>how</a:t>
            </a:r>
            <a:r>
              <a:rPr lang="en-AU" sz="2400" dirty="0" smtClean="0"/>
              <a:t>, </a:t>
            </a:r>
            <a:r>
              <a:rPr lang="en-AU" sz="2400" i="1" dirty="0" smtClean="0"/>
              <a:t>why</a:t>
            </a:r>
            <a:r>
              <a:rPr lang="en-AU" sz="2400" dirty="0" smtClean="0"/>
              <a:t> and </a:t>
            </a:r>
            <a:r>
              <a:rPr lang="en-AU" sz="2400" i="1" dirty="0" smtClean="0"/>
              <a:t>when</a:t>
            </a:r>
            <a:r>
              <a:rPr lang="en-AU" sz="2400" dirty="0" smtClean="0"/>
              <a:t> offending occurs. </a:t>
            </a:r>
          </a:p>
        </p:txBody>
      </p:sp>
      <p:pic>
        <p:nvPicPr>
          <p:cNvPr id="4" name="Picture 3" descr="images (15).jpg"/>
          <p:cNvPicPr>
            <a:picLocks noChangeAspect="1"/>
          </p:cNvPicPr>
          <p:nvPr/>
        </p:nvPicPr>
        <p:blipFill>
          <a:blip r:embed="rId3" cstate="print"/>
          <a:stretch>
            <a:fillRect/>
          </a:stretch>
        </p:blipFill>
        <p:spPr>
          <a:xfrm>
            <a:off x="8619407" y="5877272"/>
            <a:ext cx="1306370" cy="10081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Static Risk Factors</a:t>
            </a:r>
            <a:endParaRPr lang="en-AU" b="1" cap="small" dirty="0">
              <a:effectLst>
                <a:outerShdw blurRad="38100" dist="38100" dir="2700000" algn="tl">
                  <a:srgbClr val="000000">
                    <a:alpha val="43137"/>
                  </a:srgbClr>
                </a:outerShdw>
              </a:effectLst>
            </a:endParaRPr>
          </a:p>
        </p:txBody>
      </p:sp>
      <p:sp>
        <p:nvSpPr>
          <p:cNvPr id="408579" name="Rectangle 3"/>
          <p:cNvSpPr>
            <a:spLocks noGrp="1" noChangeArrowheads="1"/>
          </p:cNvSpPr>
          <p:nvPr>
            <p:ph idx="1"/>
          </p:nvPr>
        </p:nvSpPr>
        <p:spPr>
          <a:xfrm>
            <a:off x="818541" y="1916833"/>
            <a:ext cx="7176797" cy="4530725"/>
          </a:xfrm>
        </p:spPr>
        <p:txBody>
          <a:bodyPr/>
          <a:lstStyle/>
          <a:p>
            <a:pPr eaLnBrk="1" hangingPunct="1">
              <a:defRPr/>
            </a:pPr>
            <a:r>
              <a:rPr lang="en-AU" sz="2400" dirty="0" smtClean="0"/>
              <a:t>Historical factors that have been demonstrated to relate to recidivism potential.  </a:t>
            </a:r>
          </a:p>
          <a:p>
            <a:pPr eaLnBrk="1" hangingPunct="1">
              <a:defRPr/>
            </a:pPr>
            <a:endParaRPr lang="en-AU" sz="1200" dirty="0" smtClean="0"/>
          </a:p>
          <a:p>
            <a:pPr eaLnBrk="1" hangingPunct="1">
              <a:defRPr/>
            </a:pPr>
            <a:r>
              <a:rPr lang="en-AU" sz="2400" dirty="0" smtClean="0"/>
              <a:t>Are non-changeable aspects of the individual.</a:t>
            </a:r>
          </a:p>
          <a:p>
            <a:pPr eaLnBrk="1" hangingPunct="1">
              <a:defRPr/>
            </a:pPr>
            <a:endParaRPr lang="en-AU" sz="1200" dirty="0" smtClean="0"/>
          </a:p>
          <a:p>
            <a:pPr eaLnBrk="1" hangingPunct="1">
              <a:defRPr/>
            </a:pPr>
            <a:r>
              <a:rPr lang="en-AU" sz="2400" dirty="0" smtClean="0"/>
              <a:t>Long term markers, and do not give a good understanding of current risk or intervention needs/treatment targets. </a:t>
            </a:r>
          </a:p>
          <a:p>
            <a:pPr eaLnBrk="1" hangingPunct="1">
              <a:buNone/>
              <a:defRPr/>
            </a:pPr>
            <a:endParaRPr lang="en-US" sz="2800" dirty="0" smtClean="0"/>
          </a:p>
        </p:txBody>
      </p:sp>
      <p:pic>
        <p:nvPicPr>
          <p:cNvPr id="4" name="Picture 3" descr="download (8).jpg"/>
          <p:cNvPicPr>
            <a:picLocks noChangeAspect="1"/>
          </p:cNvPicPr>
          <p:nvPr/>
        </p:nvPicPr>
        <p:blipFill>
          <a:blip r:embed="rId3" cstate="print"/>
          <a:stretch>
            <a:fillRect/>
          </a:stretch>
        </p:blipFill>
        <p:spPr>
          <a:xfrm>
            <a:off x="8517396" y="5885830"/>
            <a:ext cx="1404156" cy="999554"/>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Dynamic Risk Factors</a:t>
            </a:r>
            <a:endParaRPr lang="en-AU" b="1" cap="small" dirty="0">
              <a:effectLst>
                <a:outerShdw blurRad="38100" dist="38100" dir="2700000" algn="tl">
                  <a:srgbClr val="000000">
                    <a:alpha val="43137"/>
                  </a:srgbClr>
                </a:outerShdw>
              </a:effectLst>
            </a:endParaRPr>
          </a:p>
        </p:txBody>
      </p:sp>
      <p:sp>
        <p:nvSpPr>
          <p:cNvPr id="409603" name="Rectangle 3"/>
          <p:cNvSpPr>
            <a:spLocks noGrp="1" noChangeArrowheads="1"/>
          </p:cNvSpPr>
          <p:nvPr>
            <p:ph idx="1"/>
          </p:nvPr>
        </p:nvSpPr>
        <p:spPr>
          <a:xfrm>
            <a:off x="818542" y="1916833"/>
            <a:ext cx="7230802" cy="4530725"/>
          </a:xfrm>
        </p:spPr>
        <p:txBody>
          <a:bodyPr/>
          <a:lstStyle/>
          <a:p>
            <a:pPr eaLnBrk="1" hangingPunct="1">
              <a:defRPr/>
            </a:pPr>
            <a:r>
              <a:rPr lang="en-AU" sz="2400" dirty="0" smtClean="0"/>
              <a:t>Factors associated with offending/recidivism that are amenable to change.  </a:t>
            </a:r>
          </a:p>
          <a:p>
            <a:pPr eaLnBrk="1" hangingPunct="1">
              <a:defRPr/>
            </a:pPr>
            <a:endParaRPr lang="en-AU" sz="1200" dirty="0" smtClean="0"/>
          </a:p>
          <a:p>
            <a:pPr eaLnBrk="1" hangingPunct="1">
              <a:defRPr/>
            </a:pPr>
            <a:r>
              <a:rPr lang="en-AU" sz="2400" dirty="0" smtClean="0"/>
              <a:t>Can fluctuate over time. </a:t>
            </a:r>
          </a:p>
          <a:p>
            <a:pPr eaLnBrk="1" hangingPunct="1">
              <a:defRPr/>
            </a:pPr>
            <a:endParaRPr lang="en-AU" sz="1200" dirty="0" smtClean="0"/>
          </a:p>
          <a:p>
            <a:pPr eaLnBrk="1" hangingPunct="1">
              <a:defRPr/>
            </a:pPr>
            <a:r>
              <a:rPr lang="en-AU" sz="2400" dirty="0" smtClean="0"/>
              <a:t>Assessment gives a better understanding of shorter term risk.</a:t>
            </a:r>
          </a:p>
          <a:p>
            <a:pPr eaLnBrk="1" hangingPunct="1">
              <a:defRPr/>
            </a:pPr>
            <a:endParaRPr lang="en-AU" sz="1200" dirty="0" smtClean="0"/>
          </a:p>
          <a:p>
            <a:r>
              <a:rPr lang="en-AU" sz="2400" dirty="0" smtClean="0"/>
              <a:t>Can be strengthened with supervision, and provide treatment targets for intervention.</a:t>
            </a:r>
          </a:p>
          <a:p>
            <a:pPr eaLnBrk="1" hangingPunct="1">
              <a:defRPr/>
            </a:pPr>
            <a:endParaRPr lang="en-US" sz="2400" dirty="0" smtClean="0"/>
          </a:p>
        </p:txBody>
      </p:sp>
      <p:pic>
        <p:nvPicPr>
          <p:cNvPr id="4" name="Picture 3" descr="images (16).jpg"/>
          <p:cNvPicPr>
            <a:picLocks noChangeAspect="1"/>
          </p:cNvPicPr>
          <p:nvPr/>
        </p:nvPicPr>
        <p:blipFill>
          <a:blip r:embed="rId3" cstate="print"/>
          <a:stretch>
            <a:fillRect/>
          </a:stretch>
        </p:blipFill>
        <p:spPr>
          <a:xfrm>
            <a:off x="8517396" y="5877272"/>
            <a:ext cx="1404156" cy="100811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Types of Dynamic Factors</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8541" y="1916832"/>
            <a:ext cx="7644849" cy="4680520"/>
          </a:xfrm>
        </p:spPr>
        <p:txBody>
          <a:bodyPr>
            <a:noAutofit/>
          </a:bodyPr>
          <a:lstStyle/>
          <a:p>
            <a:pPr eaLnBrk="1" hangingPunct="1">
              <a:defRPr/>
            </a:pPr>
            <a:r>
              <a:rPr lang="en-US" sz="2400" b="1" i="1" dirty="0" smtClean="0"/>
              <a:t>Stable</a:t>
            </a:r>
            <a:r>
              <a:rPr lang="en-US" sz="2400" dirty="0" smtClean="0"/>
              <a:t>: Enduring changeable characteristics linked to the aberrant behavior. </a:t>
            </a:r>
          </a:p>
          <a:p>
            <a:pPr eaLnBrk="1" hangingPunct="1">
              <a:defRPr/>
            </a:pPr>
            <a:endParaRPr lang="en-US" sz="1200" dirty="0" smtClean="0"/>
          </a:p>
          <a:p>
            <a:pPr eaLnBrk="1" hangingPunct="1">
              <a:defRPr/>
            </a:pPr>
            <a:r>
              <a:rPr lang="en-US" sz="2400" b="1" i="1" dirty="0" smtClean="0"/>
              <a:t>Acute</a:t>
            </a:r>
            <a:r>
              <a:rPr lang="en-US" sz="2400" dirty="0" smtClean="0"/>
              <a:t>: Rapidly changing changeable characteristics; may indicate that an aberrant behaviour will occur within a short period of time.</a:t>
            </a:r>
          </a:p>
          <a:p>
            <a:pPr lvl="1" eaLnBrk="1" hangingPunct="1">
              <a:defRPr/>
            </a:pPr>
            <a:endParaRPr lang="en-US" sz="2000" dirty="0" smtClean="0"/>
          </a:p>
          <a:p>
            <a:pPr eaLnBrk="1" hangingPunct="1">
              <a:defRPr/>
            </a:pPr>
            <a:r>
              <a:rPr lang="en-US" sz="2400" dirty="0" smtClean="0"/>
              <a:t>Some factors may be </a:t>
            </a:r>
            <a:r>
              <a:rPr lang="en-US" sz="2400" b="1" u="sng" dirty="0" smtClean="0"/>
              <a:t>both</a:t>
            </a:r>
            <a:r>
              <a:rPr lang="en-US" sz="2400" dirty="0" smtClean="0"/>
              <a:t> stable and acute.</a:t>
            </a:r>
          </a:p>
          <a:p>
            <a:pPr eaLnBrk="1" hangingPunct="1">
              <a:defRPr/>
            </a:pPr>
            <a:endParaRPr lang="en-CA" sz="1200" dirty="0" smtClean="0"/>
          </a:p>
          <a:p>
            <a:r>
              <a:rPr lang="en-AU" sz="2400" dirty="0" smtClean="0"/>
              <a:t>Require more regular re-assessment/monitoring (children/juveniles at least 6-monthly).</a:t>
            </a:r>
            <a:endParaRPr lang="en-US" altLang="en-US" sz="2400" dirty="0" smtClean="0"/>
          </a:p>
        </p:txBody>
      </p:sp>
      <p:pic>
        <p:nvPicPr>
          <p:cNvPr id="4" name="Picture 3" descr="download (9).jpg"/>
          <p:cNvPicPr>
            <a:picLocks noChangeAspect="1"/>
          </p:cNvPicPr>
          <p:nvPr/>
        </p:nvPicPr>
        <p:blipFill>
          <a:blip r:embed="rId3" cstate="print"/>
          <a:stretch>
            <a:fillRect/>
          </a:stretch>
        </p:blipFill>
        <p:spPr>
          <a:xfrm>
            <a:off x="8541399" y="5891349"/>
            <a:ext cx="1366636" cy="99403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 Factor Exercise</a:t>
            </a:r>
            <a:endParaRPr lang="en-AU" b="1" cap="small" dirty="0">
              <a:effectLst>
                <a:outerShdw blurRad="38100" dist="38100" dir="2700000" algn="tl">
                  <a:srgbClr val="000000">
                    <a:alpha val="43137"/>
                  </a:srgbClr>
                </a:outerShdw>
              </a:effectLst>
            </a:endParaRPr>
          </a:p>
        </p:txBody>
      </p:sp>
      <p:graphicFrame>
        <p:nvGraphicFramePr>
          <p:cNvPr id="11" name="Diagram 10"/>
          <p:cNvGraphicFramePr/>
          <p:nvPr/>
        </p:nvGraphicFramePr>
        <p:xfrm>
          <a:off x="272480" y="1412776"/>
          <a:ext cx="9439049" cy="53169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Suicide/Self-Harm Risk Factors</a:t>
            </a:r>
            <a:endParaRPr lang="en-AU" b="1" cap="small" dirty="0">
              <a:effectLst>
                <a:outerShdw blurRad="38100" dist="38100" dir="2700000" algn="tl">
                  <a:srgbClr val="000000">
                    <a:alpha val="43137"/>
                  </a:srgbClr>
                </a:outerShdw>
              </a:effectLst>
            </a:endParaRPr>
          </a:p>
        </p:txBody>
      </p:sp>
      <p:sp>
        <p:nvSpPr>
          <p:cNvPr id="9" name="Text Placeholder 3"/>
          <p:cNvSpPr>
            <a:spLocks noGrp="1"/>
          </p:cNvSpPr>
          <p:nvPr>
            <p:ph type="body" idx="1"/>
          </p:nvPr>
        </p:nvSpPr>
        <p:spPr>
          <a:xfrm>
            <a:off x="654139" y="1628800"/>
            <a:ext cx="4376870" cy="659352"/>
          </a:xfrm>
        </p:spPr>
        <p:txBody>
          <a:bodyPr/>
          <a:lstStyle/>
          <a:p>
            <a:r>
              <a:rPr lang="en-AU" dirty="0" smtClean="0"/>
              <a:t>Static factors include: </a:t>
            </a:r>
            <a:endParaRPr lang="en-AU" dirty="0"/>
          </a:p>
        </p:txBody>
      </p:sp>
      <p:sp>
        <p:nvSpPr>
          <p:cNvPr id="4" name="Text Placeholder 3"/>
          <p:cNvSpPr>
            <a:spLocks noGrp="1"/>
          </p:cNvSpPr>
          <p:nvPr>
            <p:ph type="body" sz="half" idx="3"/>
          </p:nvPr>
        </p:nvSpPr>
        <p:spPr>
          <a:xfrm>
            <a:off x="5176922" y="1628800"/>
            <a:ext cx="4378590" cy="654843"/>
          </a:xfrm>
        </p:spPr>
        <p:txBody>
          <a:bodyPr/>
          <a:lstStyle/>
          <a:p>
            <a:r>
              <a:rPr lang="en-AU" dirty="0" smtClean="0"/>
              <a:t>Dynamic factors include: </a:t>
            </a:r>
            <a:endParaRPr lang="en-AU" dirty="0"/>
          </a:p>
        </p:txBody>
      </p:sp>
      <p:sp>
        <p:nvSpPr>
          <p:cNvPr id="10" name="Content Placeholder 9"/>
          <p:cNvSpPr>
            <a:spLocks noGrp="1"/>
          </p:cNvSpPr>
          <p:nvPr>
            <p:ph sz="quarter" idx="2"/>
          </p:nvPr>
        </p:nvSpPr>
        <p:spPr>
          <a:xfrm>
            <a:off x="732147" y="2348880"/>
            <a:ext cx="4454879" cy="3845720"/>
          </a:xfrm>
        </p:spPr>
        <p:txBody>
          <a:bodyPr/>
          <a:lstStyle/>
          <a:p>
            <a:pPr>
              <a:spcBef>
                <a:spcPts val="600"/>
              </a:spcBef>
            </a:pPr>
            <a:r>
              <a:rPr lang="en-AU" sz="1800" dirty="0" smtClean="0"/>
              <a:t>being male </a:t>
            </a:r>
          </a:p>
          <a:p>
            <a:pPr>
              <a:spcBef>
                <a:spcPts val="600"/>
              </a:spcBef>
            </a:pPr>
            <a:r>
              <a:rPr lang="en-AU" sz="1800" dirty="0" smtClean="0"/>
              <a:t>being young or very old </a:t>
            </a:r>
          </a:p>
          <a:p>
            <a:pPr>
              <a:spcBef>
                <a:spcPts val="600"/>
              </a:spcBef>
            </a:pPr>
            <a:r>
              <a:rPr lang="en-AU" sz="1800" dirty="0" smtClean="0"/>
              <a:t>previous attempts or self harm </a:t>
            </a:r>
          </a:p>
          <a:p>
            <a:pPr>
              <a:spcBef>
                <a:spcPts val="600"/>
              </a:spcBef>
            </a:pPr>
            <a:r>
              <a:rPr lang="en-AU" sz="1800" dirty="0" smtClean="0"/>
              <a:t>history of mental illness </a:t>
            </a:r>
          </a:p>
          <a:p>
            <a:pPr>
              <a:spcBef>
                <a:spcPts val="600"/>
              </a:spcBef>
            </a:pPr>
            <a:r>
              <a:rPr lang="en-AU" sz="1800" dirty="0" smtClean="0"/>
              <a:t>history of childhood abuse </a:t>
            </a:r>
          </a:p>
          <a:p>
            <a:pPr>
              <a:spcBef>
                <a:spcPts val="600"/>
              </a:spcBef>
            </a:pPr>
            <a:r>
              <a:rPr lang="en-AU" sz="1800" dirty="0" smtClean="0"/>
              <a:t>alcohol dependency </a:t>
            </a:r>
          </a:p>
          <a:p>
            <a:pPr>
              <a:spcBef>
                <a:spcPts val="600"/>
              </a:spcBef>
            </a:pPr>
            <a:r>
              <a:rPr lang="en-AU" sz="1800" dirty="0" smtClean="0"/>
              <a:t>medical illness </a:t>
            </a:r>
          </a:p>
          <a:p>
            <a:pPr>
              <a:spcBef>
                <a:spcPts val="600"/>
              </a:spcBef>
            </a:pPr>
            <a:r>
              <a:rPr lang="en-AU" sz="1800" dirty="0" smtClean="0"/>
              <a:t>family history of suicide </a:t>
            </a:r>
          </a:p>
          <a:p>
            <a:pPr>
              <a:spcBef>
                <a:spcPts val="600"/>
              </a:spcBef>
            </a:pPr>
            <a:r>
              <a:rPr lang="en-AU" sz="1800" dirty="0" smtClean="0"/>
              <a:t>family history of mental illness </a:t>
            </a:r>
          </a:p>
          <a:p>
            <a:pPr>
              <a:spcBef>
                <a:spcPts val="600"/>
              </a:spcBef>
            </a:pPr>
            <a:r>
              <a:rPr lang="en-AU" sz="1800" dirty="0" smtClean="0"/>
              <a:t>low socio-economic status </a:t>
            </a:r>
          </a:p>
          <a:p>
            <a:pPr>
              <a:spcBef>
                <a:spcPts val="600"/>
              </a:spcBef>
            </a:pPr>
            <a:r>
              <a:rPr lang="en-AU" sz="1800" dirty="0" smtClean="0"/>
              <a:t>unemployment </a:t>
            </a:r>
          </a:p>
          <a:p>
            <a:pPr>
              <a:spcBef>
                <a:spcPts val="600"/>
              </a:spcBef>
            </a:pPr>
            <a:r>
              <a:rPr lang="en-AU" sz="1800" dirty="0" smtClean="0"/>
              <a:t>living in a rural area </a:t>
            </a:r>
            <a:endParaRPr lang="en-AU" dirty="0" smtClean="0"/>
          </a:p>
          <a:p>
            <a:endParaRPr lang="en-AU" dirty="0"/>
          </a:p>
        </p:txBody>
      </p:sp>
      <p:sp>
        <p:nvSpPr>
          <p:cNvPr id="6" name="Content Placeholder 5"/>
          <p:cNvSpPr>
            <a:spLocks noGrp="1"/>
          </p:cNvSpPr>
          <p:nvPr>
            <p:ph sz="quarter" idx="4"/>
          </p:nvPr>
        </p:nvSpPr>
        <p:spPr>
          <a:xfrm>
            <a:off x="5254931" y="2348880"/>
            <a:ext cx="4378590" cy="3845720"/>
          </a:xfrm>
        </p:spPr>
        <p:txBody>
          <a:bodyPr/>
          <a:lstStyle/>
          <a:p>
            <a:pPr>
              <a:spcBef>
                <a:spcPts val="600"/>
              </a:spcBef>
            </a:pPr>
            <a:r>
              <a:rPr lang="en-AU" sz="1800" dirty="0" smtClean="0"/>
              <a:t>suicidal thoughts </a:t>
            </a:r>
          </a:p>
          <a:p>
            <a:pPr>
              <a:spcBef>
                <a:spcPts val="600"/>
              </a:spcBef>
            </a:pPr>
            <a:r>
              <a:rPr lang="en-AU" sz="1800" dirty="0" smtClean="0"/>
              <a:t>availability of means to suicide (e.g., firearms, medication, substances) </a:t>
            </a:r>
          </a:p>
          <a:p>
            <a:pPr>
              <a:spcBef>
                <a:spcPts val="600"/>
              </a:spcBef>
            </a:pPr>
            <a:r>
              <a:rPr lang="en-AU" sz="1800" dirty="0" smtClean="0"/>
              <a:t>feelings of hopelessness </a:t>
            </a:r>
          </a:p>
          <a:p>
            <a:pPr>
              <a:spcBef>
                <a:spcPts val="600"/>
              </a:spcBef>
            </a:pPr>
            <a:r>
              <a:rPr lang="en-AU" sz="1800" dirty="0" smtClean="0"/>
              <a:t>harmful use of substances </a:t>
            </a:r>
          </a:p>
          <a:p>
            <a:pPr>
              <a:spcBef>
                <a:spcPts val="600"/>
              </a:spcBef>
            </a:pPr>
            <a:r>
              <a:rPr lang="en-AU" sz="1800" dirty="0" smtClean="0"/>
              <a:t>stressful life events </a:t>
            </a:r>
          </a:p>
          <a:p>
            <a:pPr>
              <a:spcBef>
                <a:spcPts val="600"/>
              </a:spcBef>
            </a:pPr>
            <a:r>
              <a:rPr lang="en-AU" sz="1800" dirty="0" smtClean="0"/>
              <a:t>legal problems </a:t>
            </a:r>
          </a:p>
          <a:p>
            <a:pPr>
              <a:spcBef>
                <a:spcPts val="600"/>
              </a:spcBef>
            </a:pPr>
            <a:r>
              <a:rPr lang="en-AU" sz="1800" dirty="0" smtClean="0"/>
              <a:t>financial problems </a:t>
            </a:r>
          </a:p>
          <a:p>
            <a:pPr>
              <a:spcBef>
                <a:spcPts val="600"/>
              </a:spcBef>
            </a:pPr>
            <a:r>
              <a:rPr lang="en-AU" sz="1800" dirty="0" smtClean="0"/>
              <a:t>poor social supports </a:t>
            </a:r>
          </a:p>
          <a:p>
            <a:pPr>
              <a:spcBef>
                <a:spcPts val="600"/>
              </a:spcBef>
            </a:pPr>
            <a:r>
              <a:rPr lang="en-AU" sz="1800" dirty="0" smtClean="0"/>
              <a:t>impulsivity </a:t>
            </a:r>
          </a:p>
          <a:p>
            <a:pPr>
              <a:spcBef>
                <a:spcPts val="600"/>
              </a:spcBef>
            </a:pPr>
            <a:r>
              <a:rPr lang="en-AU" sz="1800" dirty="0" smtClean="0"/>
              <a:t>interpersonal problems </a:t>
            </a:r>
          </a:p>
          <a:p>
            <a:pPr>
              <a:spcBef>
                <a:spcPts val="600"/>
              </a:spcBef>
            </a:pPr>
            <a:r>
              <a:rPr lang="en-AU" sz="1800" dirty="0" smtClean="0"/>
              <a:t>perceived ability to cope </a:t>
            </a:r>
          </a:p>
          <a:p>
            <a:endParaRPr lang="en-A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duotone>
              <a:schemeClr val="accent3">
                <a:shade val="45000"/>
                <a:satMod val="135000"/>
              </a:schemeClr>
              <a:prstClr val="white"/>
            </a:duotone>
          </a:blip>
          <a:tile tx="0" ty="0" sx="100000" sy="100000" flip="none" algn="tl"/>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973560"/>
            <a:ext cx="8915400" cy="4695800"/>
          </a:xfrm>
        </p:spPr>
        <p:txBody>
          <a:bodyPr/>
          <a:lstStyle/>
          <a:p>
            <a:pPr marL="0" indent="0" algn="ctr">
              <a:buNone/>
            </a:pPr>
            <a:r>
              <a:rPr lang="en-AU" sz="3200" b="1" dirty="0" smtClean="0">
                <a:solidFill>
                  <a:srgbClr val="0070C0"/>
                </a:solidFill>
                <a:effectLst>
                  <a:outerShdw blurRad="38100" dist="38100" dir="2700000" algn="tl">
                    <a:srgbClr val="000000">
                      <a:alpha val="43137"/>
                    </a:srgbClr>
                  </a:outerShdw>
                </a:effectLst>
              </a:rPr>
              <a:t>I would like to take this opportunity to acknowledge the traditional owners and custodians of the land on which we meet today, the Wurundjeri people of the Kulin Nation; and pay my respects to their Elders, both past and present.</a:t>
            </a:r>
            <a:endParaRPr lang="en-AU" sz="2800" dirty="0">
              <a:solidFill>
                <a:srgbClr val="0070C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Violence Risk Factors</a:t>
            </a:r>
            <a:endParaRPr lang="en-AU" b="1" cap="small" dirty="0">
              <a:effectLst>
                <a:outerShdw blurRad="38100" dist="38100" dir="2700000" algn="tl">
                  <a:srgbClr val="000000">
                    <a:alpha val="43137"/>
                  </a:srgbClr>
                </a:outerShdw>
              </a:effectLst>
            </a:endParaRPr>
          </a:p>
        </p:txBody>
      </p:sp>
      <p:sp>
        <p:nvSpPr>
          <p:cNvPr id="9" name="Text Placeholder 3"/>
          <p:cNvSpPr>
            <a:spLocks noGrp="1"/>
          </p:cNvSpPr>
          <p:nvPr>
            <p:ph type="body" idx="1"/>
          </p:nvPr>
        </p:nvSpPr>
        <p:spPr>
          <a:xfrm>
            <a:off x="654139" y="1628800"/>
            <a:ext cx="4376870" cy="659352"/>
          </a:xfrm>
        </p:spPr>
        <p:txBody>
          <a:bodyPr/>
          <a:lstStyle/>
          <a:p>
            <a:r>
              <a:rPr lang="en-AU" dirty="0" smtClean="0"/>
              <a:t>Static factors include: </a:t>
            </a:r>
            <a:endParaRPr lang="en-AU" dirty="0"/>
          </a:p>
        </p:txBody>
      </p:sp>
      <p:sp>
        <p:nvSpPr>
          <p:cNvPr id="4" name="Text Placeholder 3"/>
          <p:cNvSpPr>
            <a:spLocks noGrp="1"/>
          </p:cNvSpPr>
          <p:nvPr>
            <p:ph type="body" sz="half" idx="3"/>
          </p:nvPr>
        </p:nvSpPr>
        <p:spPr>
          <a:xfrm>
            <a:off x="5176922" y="1628800"/>
            <a:ext cx="4378590" cy="654843"/>
          </a:xfrm>
        </p:spPr>
        <p:txBody>
          <a:bodyPr/>
          <a:lstStyle/>
          <a:p>
            <a:r>
              <a:rPr lang="en-AU" dirty="0" smtClean="0"/>
              <a:t>Dynamic factors include: </a:t>
            </a:r>
            <a:endParaRPr lang="en-AU" dirty="0"/>
          </a:p>
        </p:txBody>
      </p:sp>
      <p:sp>
        <p:nvSpPr>
          <p:cNvPr id="10" name="Content Placeholder 9"/>
          <p:cNvSpPr>
            <a:spLocks noGrp="1"/>
          </p:cNvSpPr>
          <p:nvPr>
            <p:ph sz="quarter" idx="2"/>
          </p:nvPr>
        </p:nvSpPr>
        <p:spPr>
          <a:xfrm>
            <a:off x="732147" y="2348880"/>
            <a:ext cx="4376870" cy="3845720"/>
          </a:xfrm>
        </p:spPr>
        <p:txBody>
          <a:bodyPr/>
          <a:lstStyle/>
          <a:p>
            <a:pPr marL="252000">
              <a:spcBef>
                <a:spcPts val="600"/>
              </a:spcBef>
            </a:pPr>
            <a:r>
              <a:rPr lang="en-AU" sz="1800" dirty="0" smtClean="0"/>
              <a:t>a previous history of violence </a:t>
            </a:r>
          </a:p>
          <a:p>
            <a:pPr marL="252000">
              <a:spcBef>
                <a:spcPts val="600"/>
              </a:spcBef>
            </a:pPr>
            <a:r>
              <a:rPr lang="en-AU" sz="1800" dirty="0" smtClean="0"/>
              <a:t>psychopathy </a:t>
            </a:r>
          </a:p>
          <a:p>
            <a:pPr marL="252000">
              <a:spcBef>
                <a:spcPts val="600"/>
              </a:spcBef>
            </a:pPr>
            <a:r>
              <a:rPr lang="en-AU" sz="1800" dirty="0" smtClean="0"/>
              <a:t>substance abuse </a:t>
            </a:r>
          </a:p>
          <a:p>
            <a:pPr marL="252000">
              <a:spcBef>
                <a:spcPts val="600"/>
              </a:spcBef>
            </a:pPr>
            <a:r>
              <a:rPr lang="en-AU" sz="1800" dirty="0" smtClean="0"/>
              <a:t>male gender </a:t>
            </a:r>
          </a:p>
          <a:p>
            <a:pPr marL="252000">
              <a:spcBef>
                <a:spcPts val="600"/>
              </a:spcBef>
            </a:pPr>
            <a:r>
              <a:rPr lang="en-AU" sz="1800" dirty="0" smtClean="0"/>
              <a:t>young age </a:t>
            </a:r>
          </a:p>
          <a:p>
            <a:pPr marL="252000">
              <a:spcBef>
                <a:spcPts val="600"/>
              </a:spcBef>
            </a:pPr>
            <a:r>
              <a:rPr lang="en-AU" sz="1800" dirty="0" smtClean="0"/>
              <a:t>criminal history </a:t>
            </a:r>
          </a:p>
          <a:p>
            <a:pPr marL="252000">
              <a:spcBef>
                <a:spcPts val="600"/>
              </a:spcBef>
            </a:pPr>
            <a:r>
              <a:rPr lang="en-AU" sz="1800" dirty="0" smtClean="0"/>
              <a:t>childhood abuse or maladjustment </a:t>
            </a:r>
          </a:p>
          <a:p>
            <a:pPr marL="252000">
              <a:spcBef>
                <a:spcPts val="600"/>
              </a:spcBef>
            </a:pPr>
            <a:r>
              <a:rPr lang="en-AU" sz="1800" dirty="0" smtClean="0"/>
              <a:t>violent ideation </a:t>
            </a:r>
          </a:p>
          <a:p>
            <a:pPr marL="252000">
              <a:spcBef>
                <a:spcPts val="600"/>
              </a:spcBef>
            </a:pPr>
            <a:r>
              <a:rPr lang="en-AU" sz="1800" dirty="0" smtClean="0"/>
              <a:t>psychiatric ideation </a:t>
            </a:r>
          </a:p>
          <a:p>
            <a:pPr marL="252000">
              <a:spcBef>
                <a:spcPts val="600"/>
              </a:spcBef>
            </a:pPr>
            <a:r>
              <a:rPr lang="en-AU" sz="1800" dirty="0" smtClean="0"/>
              <a:t>psychiatric diagnoses </a:t>
            </a:r>
          </a:p>
          <a:p>
            <a:pPr marL="252000">
              <a:spcBef>
                <a:spcPts val="600"/>
              </a:spcBef>
            </a:pPr>
            <a:r>
              <a:rPr lang="en-AU" sz="1800" dirty="0" smtClean="0"/>
              <a:t>psychiatric symptoms</a:t>
            </a:r>
          </a:p>
        </p:txBody>
      </p:sp>
      <p:sp>
        <p:nvSpPr>
          <p:cNvPr id="6" name="Content Placeholder 5"/>
          <p:cNvSpPr>
            <a:spLocks noGrp="1"/>
          </p:cNvSpPr>
          <p:nvPr>
            <p:ph sz="quarter" idx="4"/>
          </p:nvPr>
        </p:nvSpPr>
        <p:spPr>
          <a:xfrm>
            <a:off x="5265035" y="2348880"/>
            <a:ext cx="4378590" cy="3845720"/>
          </a:xfrm>
        </p:spPr>
        <p:txBody>
          <a:bodyPr/>
          <a:lstStyle/>
          <a:p>
            <a:pPr marL="273600">
              <a:spcBef>
                <a:spcPts val="600"/>
              </a:spcBef>
            </a:pPr>
            <a:r>
              <a:rPr lang="en-AU" sz="1800" dirty="0" smtClean="0"/>
              <a:t>suicidal thoughts </a:t>
            </a:r>
          </a:p>
          <a:p>
            <a:pPr marL="273600">
              <a:spcBef>
                <a:spcPts val="600"/>
              </a:spcBef>
            </a:pPr>
            <a:r>
              <a:rPr lang="en-AU" sz="1800" dirty="0" smtClean="0"/>
              <a:t>treatment non-compliance </a:t>
            </a:r>
          </a:p>
          <a:p>
            <a:pPr marL="273600">
              <a:spcBef>
                <a:spcPts val="600"/>
              </a:spcBef>
            </a:pPr>
            <a:r>
              <a:rPr lang="en-AU" sz="1800" dirty="0" smtClean="0"/>
              <a:t>stress </a:t>
            </a:r>
          </a:p>
          <a:p>
            <a:pPr marL="273600">
              <a:spcBef>
                <a:spcPts val="600"/>
              </a:spcBef>
            </a:pPr>
            <a:r>
              <a:rPr lang="en-AU" sz="1800" dirty="0" smtClean="0"/>
              <a:t>poor family relations </a:t>
            </a:r>
          </a:p>
          <a:p>
            <a:pPr marL="273600">
              <a:spcBef>
                <a:spcPts val="600"/>
              </a:spcBef>
            </a:pPr>
            <a:r>
              <a:rPr lang="en-AU" sz="1800" dirty="0" smtClean="0"/>
              <a:t>anger </a:t>
            </a:r>
          </a:p>
          <a:p>
            <a:pPr marL="273600">
              <a:spcBef>
                <a:spcPts val="600"/>
              </a:spcBef>
            </a:pPr>
            <a:r>
              <a:rPr lang="en-AU" sz="1800" dirty="0" smtClean="0"/>
              <a:t>tendency to be impulsive </a:t>
            </a:r>
          </a:p>
          <a:p>
            <a:pPr marL="273600">
              <a:spcBef>
                <a:spcPts val="600"/>
              </a:spcBef>
            </a:pPr>
            <a:r>
              <a:rPr lang="en-AU" sz="1800" dirty="0" smtClean="0"/>
              <a:t>thoughts about suicide </a:t>
            </a:r>
          </a:p>
          <a:p>
            <a:pPr marL="273600">
              <a:spcBef>
                <a:spcPts val="600"/>
              </a:spcBef>
            </a:pPr>
            <a:r>
              <a:rPr lang="en-AU" sz="1800" dirty="0" smtClean="0"/>
              <a:t>positive psychotic symptoms </a:t>
            </a:r>
          </a:p>
          <a:p>
            <a:pPr marL="273600">
              <a:spcBef>
                <a:spcPts val="600"/>
              </a:spcBef>
            </a:pPr>
            <a:r>
              <a:rPr lang="en-AU" sz="1800" dirty="0" smtClean="0"/>
              <a:t>substance abuse </a:t>
            </a:r>
          </a:p>
          <a:p>
            <a:pPr marL="273600">
              <a:spcBef>
                <a:spcPts val="600"/>
              </a:spcBef>
            </a:pPr>
            <a:r>
              <a:rPr lang="en-AU" sz="1800" dirty="0" smtClean="0"/>
              <a:t>lack of community support or supervision</a:t>
            </a:r>
          </a:p>
          <a:p>
            <a:endParaRPr lang="en-AU"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Strengths</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4515" y="1556792"/>
            <a:ext cx="8112901" cy="4896544"/>
          </a:xfrm>
        </p:spPr>
        <p:txBody>
          <a:bodyPr>
            <a:noAutofit/>
          </a:bodyPr>
          <a:lstStyle/>
          <a:p>
            <a:pPr marL="274320" indent="-274320" fontAlgn="auto">
              <a:spcBef>
                <a:spcPts val="1200"/>
              </a:spcBef>
              <a:spcAft>
                <a:spcPts val="0"/>
              </a:spcAft>
              <a:buClr>
                <a:schemeClr val="accent3"/>
              </a:buClr>
              <a:buFont typeface="Wingdings 2"/>
              <a:buChar char=""/>
              <a:defRPr/>
            </a:pPr>
            <a:r>
              <a:rPr lang="en-AU" sz="2200" dirty="0" smtClean="0"/>
              <a:t>Positive characteristics within the person that can make an individual more resilient to adverse events.</a:t>
            </a:r>
          </a:p>
          <a:p>
            <a:pPr marL="548957" lvl="2" indent="-274320" fontAlgn="auto">
              <a:spcBef>
                <a:spcPts val="600"/>
              </a:spcBef>
              <a:spcAft>
                <a:spcPts val="0"/>
              </a:spcAft>
              <a:buClr>
                <a:schemeClr val="accent3"/>
              </a:buClr>
              <a:buSzPct val="95000"/>
              <a:buFont typeface="Wingdings 2"/>
              <a:buChar char=""/>
              <a:defRPr/>
            </a:pPr>
            <a:r>
              <a:rPr lang="en-AU" sz="1500" i="1" dirty="0" smtClean="0"/>
              <a:t>Positive Coping, Empathy, Self-control, Secure attachment style</a:t>
            </a:r>
            <a:r>
              <a:rPr lang="en-AU" sz="1500" dirty="0" smtClean="0"/>
              <a:t>.</a:t>
            </a:r>
            <a:endParaRPr lang="en-AU" sz="1900" dirty="0" smtClean="0"/>
          </a:p>
          <a:p>
            <a:pPr marL="274320" indent="-274320" fontAlgn="auto">
              <a:spcBef>
                <a:spcPts val="1800"/>
              </a:spcBef>
              <a:spcAft>
                <a:spcPts val="0"/>
              </a:spcAft>
              <a:buClr>
                <a:schemeClr val="accent3"/>
              </a:buClr>
              <a:buFont typeface="Wingdings 2"/>
              <a:buChar char=""/>
              <a:defRPr/>
            </a:pPr>
            <a:r>
              <a:rPr lang="en-AU" sz="2200" dirty="0" smtClean="0"/>
              <a:t>Predispose client towards prosocial, or encourage, non-criminal behaviour.</a:t>
            </a:r>
          </a:p>
          <a:p>
            <a:pPr marL="274320" indent="-274320" fontAlgn="auto">
              <a:spcBef>
                <a:spcPts val="1800"/>
              </a:spcBef>
              <a:spcAft>
                <a:spcPts val="0"/>
              </a:spcAft>
              <a:buClr>
                <a:schemeClr val="accent3"/>
              </a:buClr>
              <a:buFont typeface="Wingdings 2"/>
              <a:buChar char=""/>
              <a:defRPr/>
            </a:pPr>
            <a:r>
              <a:rPr lang="en-AU" sz="2200" dirty="0" smtClean="0"/>
              <a:t>Help to promote desistance from further aberrant behaviour. </a:t>
            </a:r>
          </a:p>
          <a:p>
            <a:pPr marL="274320" indent="-274320" fontAlgn="auto">
              <a:spcBef>
                <a:spcPts val="1800"/>
              </a:spcBef>
              <a:spcAft>
                <a:spcPts val="0"/>
              </a:spcAft>
              <a:buClr>
                <a:schemeClr val="accent3"/>
              </a:buClr>
              <a:buFont typeface="Wingdings 2"/>
              <a:buChar char=""/>
              <a:defRPr/>
            </a:pPr>
            <a:r>
              <a:rPr lang="en-AU" sz="2200" dirty="0" smtClean="0"/>
              <a:t>Disincline an individual from </a:t>
            </a:r>
            <a:r>
              <a:rPr lang="en-AU" sz="2200" dirty="0" smtClean="0"/>
              <a:t>violence or aberrant </a:t>
            </a:r>
            <a:r>
              <a:rPr lang="en-AU" sz="2200" dirty="0" smtClean="0"/>
              <a:t>behaviour due to their personal values.</a:t>
            </a:r>
          </a:p>
          <a:p>
            <a:pPr marL="274320" indent="-274320" fontAlgn="auto">
              <a:spcBef>
                <a:spcPts val="1800"/>
              </a:spcBef>
              <a:spcAft>
                <a:spcPts val="0"/>
              </a:spcAft>
              <a:buClr>
                <a:schemeClr val="accent3"/>
              </a:buClr>
              <a:buFont typeface="Wingdings 2"/>
              <a:buChar char=""/>
              <a:defRPr/>
            </a:pPr>
            <a:r>
              <a:rPr lang="en-AU" sz="2200" dirty="0" smtClean="0"/>
              <a:t>Not considered protective, as they do not mitigate against the risk of harm.</a:t>
            </a:r>
          </a:p>
          <a:p>
            <a:pPr marL="274320" indent="-274320" fontAlgn="auto">
              <a:spcAft>
                <a:spcPts val="0"/>
              </a:spcAft>
              <a:buClr>
                <a:schemeClr val="accent3"/>
              </a:buClr>
              <a:buNone/>
              <a:defRPr/>
            </a:pPr>
            <a:endParaRPr lang="en-AU" sz="1200" dirty="0" smtClean="0"/>
          </a:p>
        </p:txBody>
      </p:sp>
      <p:pic>
        <p:nvPicPr>
          <p:cNvPr id="5" name="Picture 4" descr="images (18).jpg"/>
          <p:cNvPicPr>
            <a:picLocks noChangeAspect="1"/>
          </p:cNvPicPr>
          <p:nvPr/>
        </p:nvPicPr>
        <p:blipFill>
          <a:blip r:embed="rId3" cstate="print"/>
          <a:stretch>
            <a:fillRect/>
          </a:stretch>
        </p:blipFill>
        <p:spPr>
          <a:xfrm>
            <a:off x="8619408" y="6021288"/>
            <a:ext cx="1277254" cy="834008"/>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Protective Factors</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4515" y="1556792"/>
            <a:ext cx="8268919" cy="4824536"/>
          </a:xfrm>
        </p:spPr>
        <p:txBody>
          <a:bodyPr>
            <a:noAutofit/>
          </a:bodyPr>
          <a:lstStyle/>
          <a:p>
            <a:pPr marL="274320" indent="-274320" fontAlgn="auto">
              <a:spcAft>
                <a:spcPts val="0"/>
              </a:spcAft>
              <a:buClr>
                <a:schemeClr val="accent3"/>
              </a:buClr>
              <a:buFont typeface="Wingdings 2"/>
              <a:buChar char=""/>
              <a:defRPr/>
            </a:pPr>
            <a:r>
              <a:rPr lang="en-AU" sz="2200" dirty="0" smtClean="0"/>
              <a:t>Circumstances, relationships or characteristics that have a mitigating effect on the likelihood of future harm. </a:t>
            </a:r>
          </a:p>
          <a:p>
            <a:pPr marL="450850" lvl="1" indent="-184150" fontAlgn="auto">
              <a:spcBef>
                <a:spcPts val="0"/>
              </a:spcBef>
              <a:spcAft>
                <a:spcPts val="0"/>
              </a:spcAft>
              <a:buClr>
                <a:schemeClr val="accent3"/>
              </a:buClr>
              <a:buFont typeface="Wingdings 2"/>
              <a:buChar char=""/>
              <a:defRPr/>
            </a:pPr>
            <a:r>
              <a:rPr lang="en-AU" sz="1800" i="1" dirty="0" smtClean="0"/>
              <a:t>Medication</a:t>
            </a:r>
            <a:r>
              <a:rPr lang="en-AU" sz="1800" dirty="0" smtClean="0"/>
              <a:t>, </a:t>
            </a:r>
            <a:r>
              <a:rPr lang="en-AU" sz="1800" i="1" dirty="0" smtClean="0"/>
              <a:t>Leisure activities</a:t>
            </a:r>
            <a:r>
              <a:rPr lang="en-AU" sz="1800" dirty="0" smtClean="0"/>
              <a:t>, </a:t>
            </a:r>
            <a:r>
              <a:rPr lang="en-AU" sz="1800" i="1" dirty="0" smtClean="0"/>
              <a:t>Life goals</a:t>
            </a:r>
            <a:r>
              <a:rPr lang="en-AU" sz="1800" dirty="0" smtClean="0"/>
              <a:t>, </a:t>
            </a:r>
            <a:r>
              <a:rPr lang="en-AU" sz="1800" i="1" dirty="0" smtClean="0"/>
              <a:t>Professionals, Living situation</a:t>
            </a:r>
            <a:r>
              <a:rPr lang="en-AU" sz="1800" dirty="0" smtClean="0"/>
              <a:t>.</a:t>
            </a:r>
            <a:endParaRPr lang="en-AU" sz="1800" b="1" dirty="0" smtClean="0"/>
          </a:p>
          <a:p>
            <a:pPr marL="274320" indent="-274320" fontAlgn="auto">
              <a:spcBef>
                <a:spcPts val="1800"/>
              </a:spcBef>
              <a:spcAft>
                <a:spcPts val="0"/>
              </a:spcAft>
              <a:buClr>
                <a:schemeClr val="accent3"/>
              </a:buClr>
              <a:buFont typeface="Wingdings 2"/>
              <a:buChar char=""/>
              <a:defRPr/>
            </a:pPr>
            <a:r>
              <a:rPr lang="en-AU" sz="2200" dirty="0" smtClean="0"/>
              <a:t>Differentiated in terms of immediacy </a:t>
            </a:r>
          </a:p>
          <a:p>
            <a:pPr marL="450850" lvl="2" indent="-176213" fontAlgn="auto">
              <a:spcBef>
                <a:spcPts val="0"/>
              </a:spcBef>
              <a:spcAft>
                <a:spcPts val="0"/>
              </a:spcAft>
              <a:buClr>
                <a:schemeClr val="accent3"/>
              </a:buClr>
              <a:buSzPct val="95000"/>
              <a:buFont typeface="Wingdings 2"/>
              <a:buChar char=""/>
              <a:defRPr/>
            </a:pPr>
            <a:r>
              <a:rPr lang="en-AU" sz="1800" i="1" dirty="0" smtClean="0"/>
              <a:t>Remand in domestic violence, remove child vs. IVO or responsible adult.</a:t>
            </a:r>
            <a:endParaRPr lang="en-AU" sz="1800" b="1" dirty="0" smtClean="0"/>
          </a:p>
          <a:p>
            <a:pPr marL="274320" indent="-274320" fontAlgn="auto">
              <a:spcBef>
                <a:spcPts val="1800"/>
              </a:spcBef>
              <a:spcAft>
                <a:spcPts val="0"/>
              </a:spcAft>
              <a:buClr>
                <a:schemeClr val="accent3"/>
              </a:buClr>
              <a:buFont typeface="Wingdings 2"/>
              <a:buChar char=""/>
              <a:defRPr/>
            </a:pPr>
            <a:r>
              <a:rPr lang="en-AU" sz="2200" dirty="0" smtClean="0"/>
              <a:t>When present, act to prevent or interrupt an episode of potentially harmful behaviour.</a:t>
            </a:r>
          </a:p>
          <a:p>
            <a:pPr marL="274320" indent="-274320" fontAlgn="auto">
              <a:spcBef>
                <a:spcPts val="1800"/>
              </a:spcBef>
              <a:spcAft>
                <a:spcPts val="0"/>
              </a:spcAft>
              <a:buClr>
                <a:schemeClr val="accent3"/>
              </a:buClr>
              <a:buFont typeface="Wingdings 2"/>
              <a:buChar char=""/>
              <a:defRPr/>
            </a:pPr>
            <a:r>
              <a:rPr lang="en-AU" sz="2200" dirty="0" smtClean="0"/>
              <a:t>When absent they do not act to pose extra risk. </a:t>
            </a:r>
            <a:endParaRPr lang="en-AU" sz="2200" b="1" dirty="0" smtClean="0"/>
          </a:p>
          <a:p>
            <a:pPr marL="274320" indent="-274320" fontAlgn="auto">
              <a:spcBef>
                <a:spcPts val="1800"/>
              </a:spcBef>
              <a:spcAft>
                <a:spcPts val="0"/>
              </a:spcAft>
              <a:buClr>
                <a:schemeClr val="accent3"/>
              </a:buClr>
              <a:buFont typeface="Wingdings 2"/>
              <a:buChar char=""/>
              <a:defRPr/>
            </a:pPr>
            <a:r>
              <a:rPr lang="en-AU" sz="2200" dirty="0" smtClean="0"/>
              <a:t>Important in risk management, providing balance to the </a:t>
            </a:r>
            <a:r>
              <a:rPr lang="en-AU" sz="2200" dirty="0" smtClean="0"/>
              <a:t>risk assessment</a:t>
            </a:r>
            <a:r>
              <a:rPr lang="en-AU" sz="2200" dirty="0" smtClean="0"/>
              <a:t>, </a:t>
            </a:r>
            <a:r>
              <a:rPr lang="en-AU" sz="2200" dirty="0" smtClean="0"/>
              <a:t>offering positive </a:t>
            </a:r>
            <a:r>
              <a:rPr lang="en-AU" sz="2200" dirty="0" smtClean="0"/>
              <a:t>intervention </a:t>
            </a:r>
            <a:r>
              <a:rPr lang="en-AU" sz="2200" dirty="0" smtClean="0"/>
              <a:t>goals </a:t>
            </a:r>
            <a:r>
              <a:rPr lang="en-AU" sz="2200" dirty="0" smtClean="0"/>
              <a:t>and </a:t>
            </a:r>
            <a:r>
              <a:rPr lang="en-AU" sz="2200" dirty="0" smtClean="0"/>
              <a:t>inspiring motivation </a:t>
            </a:r>
            <a:r>
              <a:rPr lang="en-AU" sz="2200" dirty="0" smtClean="0"/>
              <a:t>in staff and client. </a:t>
            </a:r>
            <a:endParaRPr lang="en-AU" sz="2200" dirty="0" smtClean="0">
              <a:cs typeface="Times New Roman" pitchFamily="18" charset="0"/>
            </a:endParaRPr>
          </a:p>
        </p:txBody>
      </p:sp>
      <p:pic>
        <p:nvPicPr>
          <p:cNvPr id="4" name="Picture 3" descr="images (19).jpg"/>
          <p:cNvPicPr>
            <a:picLocks noChangeAspect="1"/>
          </p:cNvPicPr>
          <p:nvPr/>
        </p:nvPicPr>
        <p:blipFill>
          <a:blip r:embed="rId3" cstate="print"/>
          <a:stretch>
            <a:fillRect/>
          </a:stretch>
        </p:blipFill>
        <p:spPr>
          <a:xfrm>
            <a:off x="8541399" y="5859545"/>
            <a:ext cx="1404156" cy="1031345"/>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36712"/>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Risk Instruments </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tools of the trade!</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Assessment Approaches</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4515" y="1700808"/>
            <a:ext cx="8268919" cy="4680520"/>
          </a:xfrm>
        </p:spPr>
        <p:txBody>
          <a:bodyPr>
            <a:noAutofit/>
          </a:bodyPr>
          <a:lstStyle/>
          <a:p>
            <a:pPr>
              <a:lnSpc>
                <a:spcPct val="90000"/>
              </a:lnSpc>
            </a:pPr>
            <a:r>
              <a:rPr lang="en-US" sz="2400" b="1" dirty="0" smtClean="0"/>
              <a:t>1</a:t>
            </a:r>
            <a:r>
              <a:rPr lang="en-US" sz="2400" b="1" baseline="30000" dirty="0" smtClean="0"/>
              <a:t>st</a:t>
            </a:r>
            <a:r>
              <a:rPr lang="en-US" sz="2400" b="1" dirty="0" smtClean="0"/>
              <a:t> Generation</a:t>
            </a:r>
            <a:r>
              <a:rPr lang="en-US" sz="2400" dirty="0" smtClean="0"/>
              <a:t> = “</a:t>
            </a:r>
            <a:r>
              <a:rPr lang="en-US" sz="2400" i="1" dirty="0" smtClean="0"/>
              <a:t>Clinical Judgment</a:t>
            </a:r>
            <a:r>
              <a:rPr lang="en-US" sz="2400" dirty="0" smtClean="0"/>
              <a:t>”</a:t>
            </a:r>
          </a:p>
          <a:p>
            <a:pPr lvl="2">
              <a:lnSpc>
                <a:spcPct val="90000"/>
              </a:lnSpc>
            </a:pPr>
            <a:r>
              <a:rPr lang="en-US" sz="2000" dirty="0" smtClean="0"/>
              <a:t>Unstructured, non-replicable, personal discretion.</a:t>
            </a:r>
          </a:p>
          <a:p>
            <a:pPr lvl="2">
              <a:lnSpc>
                <a:spcPct val="90000"/>
              </a:lnSpc>
            </a:pPr>
            <a:r>
              <a:rPr lang="en-US" sz="2000" dirty="0" smtClean="0"/>
              <a:t>Based on experience &amp; knowledge of the literature.</a:t>
            </a:r>
          </a:p>
          <a:p>
            <a:pPr lvl="2">
              <a:lnSpc>
                <a:spcPct val="90000"/>
              </a:lnSpc>
            </a:pPr>
            <a:r>
              <a:rPr lang="en-US" sz="2000" dirty="0" smtClean="0"/>
              <a:t>Non-standard (even within same institution).</a:t>
            </a:r>
          </a:p>
          <a:p>
            <a:pPr lvl="2">
              <a:lnSpc>
                <a:spcPct val="90000"/>
              </a:lnSpc>
            </a:pPr>
            <a:r>
              <a:rPr lang="en-US" sz="2000" dirty="0" smtClean="0"/>
              <a:t>Level of prediction little better than chance.</a:t>
            </a:r>
          </a:p>
          <a:p>
            <a:pPr>
              <a:lnSpc>
                <a:spcPct val="90000"/>
              </a:lnSpc>
            </a:pPr>
            <a:endParaRPr lang="en-US" sz="2400" dirty="0" smtClean="0"/>
          </a:p>
          <a:p>
            <a:pPr>
              <a:lnSpc>
                <a:spcPct val="90000"/>
              </a:lnSpc>
            </a:pPr>
            <a:r>
              <a:rPr lang="en-US" sz="2400" b="1" dirty="0" smtClean="0"/>
              <a:t>2</a:t>
            </a:r>
            <a:r>
              <a:rPr lang="en-US" sz="2400" b="1" baseline="30000" dirty="0" smtClean="0"/>
              <a:t>nd</a:t>
            </a:r>
            <a:r>
              <a:rPr lang="en-US" sz="2400" b="1" dirty="0" smtClean="0"/>
              <a:t> Generation</a:t>
            </a:r>
            <a:r>
              <a:rPr lang="en-US" sz="2400" dirty="0" smtClean="0"/>
              <a:t> = “</a:t>
            </a:r>
            <a:r>
              <a:rPr lang="en-US" sz="2400" i="1" dirty="0" smtClean="0"/>
              <a:t>Actuarial Assessment</a:t>
            </a:r>
            <a:r>
              <a:rPr lang="en-US" sz="2400" dirty="0" smtClean="0"/>
              <a:t>”</a:t>
            </a:r>
          </a:p>
          <a:p>
            <a:pPr lvl="2">
              <a:lnSpc>
                <a:spcPct val="90000"/>
              </a:lnSpc>
            </a:pPr>
            <a:r>
              <a:rPr lang="en-US" sz="2000" dirty="0" smtClean="0"/>
              <a:t>Static,  structured, replicable, less open to interpretation.</a:t>
            </a:r>
          </a:p>
          <a:p>
            <a:pPr lvl="2">
              <a:lnSpc>
                <a:spcPct val="90000"/>
              </a:lnSpc>
            </a:pPr>
            <a:r>
              <a:rPr lang="en-US" sz="2000" dirty="0" smtClean="0"/>
              <a:t>Based on historical factors empirically related to recidivism.</a:t>
            </a:r>
          </a:p>
          <a:p>
            <a:pPr lvl="2">
              <a:lnSpc>
                <a:spcPct val="90000"/>
              </a:lnSpc>
            </a:pPr>
            <a:r>
              <a:rPr lang="en-US" sz="2000" dirty="0" smtClean="0"/>
              <a:t>Standardized assessment, ‘static’ - cannot measure change.</a:t>
            </a:r>
          </a:p>
          <a:p>
            <a:pPr lvl="2">
              <a:lnSpc>
                <a:spcPct val="90000"/>
              </a:lnSpc>
            </a:pPr>
            <a:r>
              <a:rPr lang="en-US" sz="2000" dirty="0" smtClean="0"/>
              <a:t>‘Moderate’ levels of prediction.</a:t>
            </a:r>
          </a:p>
          <a:p>
            <a:pPr lvl="2">
              <a:lnSpc>
                <a:spcPct val="90000"/>
              </a:lnSpc>
            </a:pPr>
            <a:r>
              <a:rPr lang="en-US" sz="2000" dirty="0" smtClean="0"/>
              <a:t>Unable to show change.</a:t>
            </a:r>
          </a:p>
          <a:p>
            <a:pPr marL="274320" indent="-274320" fontAlgn="auto">
              <a:spcAft>
                <a:spcPts val="0"/>
              </a:spcAft>
              <a:buClr>
                <a:schemeClr val="accent3"/>
              </a:buClr>
              <a:buFont typeface="Wingdings 2"/>
              <a:buChar char=""/>
              <a:defRPr/>
            </a:pPr>
            <a:endParaRPr lang="en-AU" sz="1400" b="1" dirty="0" smtClean="0"/>
          </a:p>
          <a:p>
            <a:pPr marL="274320" indent="-274320" fontAlgn="auto">
              <a:spcAft>
                <a:spcPts val="0"/>
              </a:spcAft>
              <a:buClr>
                <a:schemeClr val="accent3"/>
              </a:buClr>
              <a:buFont typeface="Wingdings 2"/>
              <a:buChar char=""/>
              <a:defRPr/>
            </a:pPr>
            <a:endParaRPr lang="en-AU" sz="1400" b="1" dirty="0" smtClean="0">
              <a:cs typeface="Times New Roman" pitchFamily="18" charset="0"/>
            </a:endParaRPr>
          </a:p>
        </p:txBody>
      </p:sp>
      <p:pic>
        <p:nvPicPr>
          <p:cNvPr id="5" name="Picture 4" descr="greg-swanborough-forensicare-9-638.jpg"/>
          <p:cNvPicPr>
            <a:picLocks noChangeAspect="1"/>
          </p:cNvPicPr>
          <p:nvPr/>
        </p:nvPicPr>
        <p:blipFill>
          <a:blip r:embed="rId3" cstate="print"/>
          <a:srcRect l="4972" t="28942" r="14452"/>
          <a:stretch>
            <a:fillRect/>
          </a:stretch>
        </p:blipFill>
        <p:spPr>
          <a:xfrm>
            <a:off x="8541399" y="5852810"/>
            <a:ext cx="1367254" cy="1032575"/>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12651"/>
            <a:ext cx="9059863" cy="800125"/>
          </a:xfrm>
        </p:spPr>
        <p:txBody>
          <a:bodyPr>
            <a:noAutofit/>
          </a:bodyPr>
          <a:lstStyle/>
          <a:p>
            <a:pPr fontAlgn="auto">
              <a:spcAft>
                <a:spcPts val="0"/>
              </a:spcAft>
              <a:defRPr/>
            </a:pPr>
            <a:r>
              <a:rPr lang="en-AU" sz="4400" b="1" cap="small" dirty="0" smtClean="0">
                <a:effectLst>
                  <a:outerShdw blurRad="38100" dist="38100" dir="2700000" algn="tl">
                    <a:srgbClr val="000000">
                      <a:alpha val="43137"/>
                    </a:srgbClr>
                  </a:outerShdw>
                </a:effectLst>
              </a:rPr>
              <a:t>Structured Professional Judgement</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84515" y="1700808"/>
            <a:ext cx="8268919" cy="4680520"/>
          </a:xfrm>
        </p:spPr>
        <p:txBody>
          <a:bodyPr>
            <a:noAutofit/>
          </a:bodyPr>
          <a:lstStyle/>
          <a:p>
            <a:pPr>
              <a:lnSpc>
                <a:spcPct val="90000"/>
              </a:lnSpc>
            </a:pPr>
            <a:r>
              <a:rPr lang="en-US" sz="2400" b="1" dirty="0" smtClean="0"/>
              <a:t>3</a:t>
            </a:r>
            <a:r>
              <a:rPr lang="en-US" sz="2400" b="1" baseline="30000" dirty="0" smtClean="0"/>
              <a:t>rd</a:t>
            </a:r>
            <a:r>
              <a:rPr lang="en-US" sz="2400" b="1" dirty="0" smtClean="0"/>
              <a:t> Generation</a:t>
            </a:r>
            <a:r>
              <a:rPr lang="en-US" sz="2400" dirty="0" smtClean="0"/>
              <a:t> = “</a:t>
            </a:r>
            <a:r>
              <a:rPr lang="en-US" sz="2400" i="1" dirty="0" smtClean="0"/>
              <a:t>Dynamic Assessment</a:t>
            </a:r>
            <a:r>
              <a:rPr lang="en-US" sz="2400" dirty="0" smtClean="0"/>
              <a:t>”</a:t>
            </a:r>
          </a:p>
          <a:p>
            <a:pPr lvl="2">
              <a:lnSpc>
                <a:spcPct val="90000"/>
              </a:lnSpc>
            </a:pPr>
            <a:r>
              <a:rPr lang="en-US" sz="2000" dirty="0" smtClean="0"/>
              <a:t>‘Not Perfect’ – includes dynamic and changeable items.</a:t>
            </a:r>
          </a:p>
          <a:p>
            <a:pPr lvl="2">
              <a:lnSpc>
                <a:spcPct val="90000"/>
              </a:lnSpc>
            </a:pPr>
            <a:r>
              <a:rPr lang="en-US" sz="2000" dirty="0" smtClean="0"/>
              <a:t>Based on factors empirically related to recidivism.</a:t>
            </a:r>
          </a:p>
          <a:p>
            <a:pPr lvl="2">
              <a:lnSpc>
                <a:spcPct val="90000"/>
              </a:lnSpc>
            </a:pPr>
            <a:r>
              <a:rPr lang="en-US" sz="2000" dirty="0" smtClean="0"/>
              <a:t>Standardized assessment of risk level and client needs.</a:t>
            </a:r>
          </a:p>
          <a:p>
            <a:pPr lvl="2">
              <a:lnSpc>
                <a:spcPct val="90000"/>
              </a:lnSpc>
            </a:pPr>
            <a:r>
              <a:rPr lang="en-US" sz="2000" dirty="0" smtClean="0"/>
              <a:t>Measures change &amp; capable of re-assessment.</a:t>
            </a:r>
          </a:p>
          <a:p>
            <a:pPr lvl="2">
              <a:lnSpc>
                <a:spcPct val="90000"/>
              </a:lnSpc>
            </a:pPr>
            <a:r>
              <a:rPr lang="en-US" sz="2000" dirty="0" smtClean="0"/>
              <a:t>Still working on predictive validity.</a:t>
            </a:r>
          </a:p>
          <a:p>
            <a:pPr lvl="2">
              <a:lnSpc>
                <a:spcPct val="90000"/>
              </a:lnSpc>
              <a:buNone/>
            </a:pPr>
            <a:endParaRPr lang="en-US" sz="2000" b="1" dirty="0" smtClean="0"/>
          </a:p>
          <a:p>
            <a:pPr>
              <a:lnSpc>
                <a:spcPct val="90000"/>
              </a:lnSpc>
            </a:pPr>
            <a:r>
              <a:rPr lang="en-US" sz="2400" b="1" dirty="0" smtClean="0"/>
              <a:t>4</a:t>
            </a:r>
            <a:r>
              <a:rPr lang="en-US" sz="2400" b="1" baseline="30000" dirty="0" smtClean="0"/>
              <a:t>th</a:t>
            </a:r>
            <a:r>
              <a:rPr lang="en-US" sz="2400" b="1" dirty="0" smtClean="0"/>
              <a:t> Generation</a:t>
            </a:r>
            <a:r>
              <a:rPr lang="en-US" sz="2400" dirty="0" smtClean="0"/>
              <a:t> = “</a:t>
            </a:r>
            <a:r>
              <a:rPr lang="en-US" sz="2400" i="1" dirty="0" smtClean="0"/>
              <a:t>Structured Professional Judgment</a:t>
            </a:r>
            <a:r>
              <a:rPr lang="en-US" sz="2400" dirty="0" smtClean="0"/>
              <a:t>”</a:t>
            </a:r>
          </a:p>
          <a:p>
            <a:pPr lvl="2"/>
            <a:r>
              <a:rPr lang="en-US" sz="2000" dirty="0" smtClean="0"/>
              <a:t>Include identification of client’s strengths.</a:t>
            </a:r>
          </a:p>
          <a:p>
            <a:pPr lvl="2"/>
            <a:r>
              <a:rPr lang="en-US" sz="2000" dirty="0" smtClean="0"/>
              <a:t>Assess client’s responsivity factors.</a:t>
            </a:r>
          </a:p>
          <a:p>
            <a:pPr lvl="2"/>
            <a:r>
              <a:rPr lang="en-US" sz="2000" dirty="0" smtClean="0"/>
              <a:t>Include particular non-criminogenic needs. </a:t>
            </a:r>
          </a:p>
          <a:p>
            <a:pPr lvl="2"/>
            <a:r>
              <a:rPr lang="en-US" sz="2000" dirty="0" smtClean="0"/>
              <a:t>Stresses the integration of assessment into intervention, case planning, management, evaluation and review.</a:t>
            </a:r>
            <a:endParaRPr lang="en-US" sz="1400" b="1" dirty="0" smtClean="0"/>
          </a:p>
        </p:txBody>
      </p:sp>
      <p:pic>
        <p:nvPicPr>
          <p:cNvPr id="6" name="Picture 5" descr="download.jpg"/>
          <p:cNvPicPr>
            <a:picLocks noChangeAspect="1"/>
          </p:cNvPicPr>
          <p:nvPr/>
        </p:nvPicPr>
        <p:blipFill>
          <a:blip r:embed="rId3" cstate="print"/>
          <a:stretch>
            <a:fillRect/>
          </a:stretch>
        </p:blipFill>
        <p:spPr>
          <a:xfrm>
            <a:off x="8697417" y="5949281"/>
            <a:ext cx="1204856" cy="896151"/>
          </a:xfrm>
          <a:prstGeom prst="rect">
            <a:avLst/>
          </a:prstGeom>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Assessment Tools</a:t>
            </a:r>
            <a:endParaRPr lang="en-AU" b="1" cap="small" dirty="0">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264095" y="1556792"/>
            <a:ext cx="4376870" cy="659352"/>
          </a:xfrm>
        </p:spPr>
        <p:txBody>
          <a:bodyPr/>
          <a:lstStyle/>
          <a:p>
            <a:pPr algn="ctr"/>
            <a:r>
              <a:rPr lang="en-AU" dirty="0" smtClean="0"/>
              <a:t>SPJ</a:t>
            </a:r>
            <a:endParaRPr lang="en-AU" dirty="0"/>
          </a:p>
        </p:txBody>
      </p:sp>
      <p:sp>
        <p:nvSpPr>
          <p:cNvPr id="4" name="Text Placeholder 3"/>
          <p:cNvSpPr>
            <a:spLocks noGrp="1"/>
          </p:cNvSpPr>
          <p:nvPr>
            <p:ph type="body" sz="half" idx="3"/>
          </p:nvPr>
        </p:nvSpPr>
        <p:spPr>
          <a:xfrm>
            <a:off x="5879000" y="1628800"/>
            <a:ext cx="3286468" cy="654843"/>
          </a:xfrm>
        </p:spPr>
        <p:txBody>
          <a:bodyPr/>
          <a:lstStyle/>
          <a:p>
            <a:pPr algn="ctr"/>
            <a:r>
              <a:rPr lang="en-AU" dirty="0" smtClean="0"/>
              <a:t>Actuarial</a:t>
            </a:r>
            <a:endParaRPr lang="en-AU" dirty="0"/>
          </a:p>
        </p:txBody>
      </p:sp>
      <p:pic>
        <p:nvPicPr>
          <p:cNvPr id="10" name="Content Placeholder 9" descr="download (4).jpg"/>
          <p:cNvPicPr>
            <a:picLocks noGrp="1" noChangeAspect="1"/>
          </p:cNvPicPr>
          <p:nvPr>
            <p:ph sz="quarter" idx="2"/>
          </p:nvPr>
        </p:nvPicPr>
        <p:blipFill>
          <a:blip r:embed="rId3" cstate="print"/>
          <a:stretch>
            <a:fillRect/>
          </a:stretch>
        </p:blipFill>
        <p:spPr>
          <a:xfrm>
            <a:off x="3392827" y="4437112"/>
            <a:ext cx="780087" cy="1152128"/>
          </a:xfrm>
        </p:spPr>
      </p:pic>
      <p:pic>
        <p:nvPicPr>
          <p:cNvPr id="11" name="Picture 10" descr="images (12).jpg"/>
          <p:cNvPicPr>
            <a:picLocks noChangeAspect="1"/>
          </p:cNvPicPr>
          <p:nvPr/>
        </p:nvPicPr>
        <p:blipFill>
          <a:blip r:embed="rId4" cstate="print"/>
          <a:stretch>
            <a:fillRect/>
          </a:stretch>
        </p:blipFill>
        <p:spPr>
          <a:xfrm>
            <a:off x="1520619" y="3645024"/>
            <a:ext cx="780087" cy="1152128"/>
          </a:xfrm>
          <a:prstGeom prst="rect">
            <a:avLst/>
          </a:prstGeom>
        </p:spPr>
      </p:pic>
      <p:pic>
        <p:nvPicPr>
          <p:cNvPr id="12" name="Picture 11" descr="images (9).jpg"/>
          <p:cNvPicPr>
            <a:picLocks noChangeAspect="1"/>
          </p:cNvPicPr>
          <p:nvPr/>
        </p:nvPicPr>
        <p:blipFill>
          <a:blip r:embed="rId5" cstate="print"/>
          <a:srcRect l="21000" r="16001"/>
          <a:stretch>
            <a:fillRect/>
          </a:stretch>
        </p:blipFill>
        <p:spPr>
          <a:xfrm>
            <a:off x="2456722" y="4938998"/>
            <a:ext cx="780088" cy="1154298"/>
          </a:xfrm>
          <a:prstGeom prst="rect">
            <a:avLst/>
          </a:prstGeom>
        </p:spPr>
      </p:pic>
      <p:pic>
        <p:nvPicPr>
          <p:cNvPr id="13" name="Picture 12" descr="images (11).jpg"/>
          <p:cNvPicPr>
            <a:picLocks noChangeAspect="1"/>
          </p:cNvPicPr>
          <p:nvPr/>
        </p:nvPicPr>
        <p:blipFill>
          <a:blip r:embed="rId6" cstate="print"/>
          <a:stretch>
            <a:fillRect/>
          </a:stretch>
        </p:blipFill>
        <p:spPr>
          <a:xfrm>
            <a:off x="1520619" y="4941168"/>
            <a:ext cx="780087" cy="1152128"/>
          </a:xfrm>
          <a:prstGeom prst="rect">
            <a:avLst/>
          </a:prstGeom>
        </p:spPr>
      </p:pic>
      <p:pic>
        <p:nvPicPr>
          <p:cNvPr id="14" name="Picture 13" descr="download (10).jpg"/>
          <p:cNvPicPr>
            <a:picLocks noChangeAspect="1"/>
          </p:cNvPicPr>
          <p:nvPr/>
        </p:nvPicPr>
        <p:blipFill>
          <a:blip r:embed="rId7" cstate="print"/>
          <a:stretch>
            <a:fillRect/>
          </a:stretch>
        </p:blipFill>
        <p:spPr>
          <a:xfrm>
            <a:off x="1520619" y="2348880"/>
            <a:ext cx="780087" cy="1152128"/>
          </a:xfrm>
          <a:prstGeom prst="rect">
            <a:avLst/>
          </a:prstGeom>
        </p:spPr>
      </p:pic>
      <p:pic>
        <p:nvPicPr>
          <p:cNvPr id="15" name="Picture 14" descr="download (11).jpg"/>
          <p:cNvPicPr>
            <a:picLocks noChangeAspect="1"/>
          </p:cNvPicPr>
          <p:nvPr/>
        </p:nvPicPr>
        <p:blipFill>
          <a:blip r:embed="rId8" cstate="print"/>
          <a:stretch>
            <a:fillRect/>
          </a:stretch>
        </p:blipFill>
        <p:spPr>
          <a:xfrm>
            <a:off x="6201139" y="3573016"/>
            <a:ext cx="2724150" cy="609600"/>
          </a:xfrm>
          <a:prstGeom prst="rect">
            <a:avLst/>
          </a:prstGeom>
        </p:spPr>
      </p:pic>
      <p:pic>
        <p:nvPicPr>
          <p:cNvPr id="16" name="Picture 15" descr="download (12).jpg"/>
          <p:cNvPicPr>
            <a:picLocks noChangeAspect="1"/>
          </p:cNvPicPr>
          <p:nvPr/>
        </p:nvPicPr>
        <p:blipFill>
          <a:blip r:embed="rId9" cstate="print"/>
          <a:stretch>
            <a:fillRect/>
          </a:stretch>
        </p:blipFill>
        <p:spPr>
          <a:xfrm>
            <a:off x="6298925" y="2348880"/>
            <a:ext cx="2476500" cy="859160"/>
          </a:xfrm>
          <a:prstGeom prst="rect">
            <a:avLst/>
          </a:prstGeom>
        </p:spPr>
      </p:pic>
      <p:sp>
        <p:nvSpPr>
          <p:cNvPr id="17" name="Rectangle 16"/>
          <p:cNvSpPr/>
          <p:nvPr/>
        </p:nvSpPr>
        <p:spPr>
          <a:xfrm>
            <a:off x="6307389" y="5035824"/>
            <a:ext cx="2593979" cy="769441"/>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RRASOR</a:t>
            </a:r>
            <a:endParaRPr lang="en-US" sz="4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20" name="Rectangle 19"/>
          <p:cNvSpPr/>
          <p:nvPr/>
        </p:nvSpPr>
        <p:spPr>
          <a:xfrm>
            <a:off x="5421052" y="4417949"/>
            <a:ext cx="4212468" cy="584775"/>
          </a:xfrm>
          <a:prstGeom prst="rect">
            <a:avLst/>
          </a:prstGeom>
          <a:noFill/>
        </p:spPr>
        <p:txBody>
          <a:bodyPr wrap="square" lIns="91440" tIns="45720" rIns="91440" bIns="45720">
            <a:spAutoFit/>
          </a:bodyPr>
          <a:lstStyle/>
          <a:p>
            <a:pPr algn="ctr"/>
            <a:r>
              <a:rPr lang="en-US" sz="32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Risk Matrix-2000</a:t>
            </a:r>
            <a:endParaRPr lang="en-AU"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8" name="Picture 17" descr="download (1).jpg"/>
          <p:cNvPicPr>
            <a:picLocks noChangeAspect="1"/>
          </p:cNvPicPr>
          <p:nvPr/>
        </p:nvPicPr>
        <p:blipFill>
          <a:blip r:embed="rId10" cstate="print"/>
          <a:stretch>
            <a:fillRect/>
          </a:stretch>
        </p:blipFill>
        <p:spPr>
          <a:xfrm>
            <a:off x="3392827" y="3068960"/>
            <a:ext cx="780087" cy="1152128"/>
          </a:xfrm>
          <a:prstGeom prst="rect">
            <a:avLst/>
          </a:prstGeom>
        </p:spPr>
      </p:pic>
      <p:pic>
        <p:nvPicPr>
          <p:cNvPr id="23" name="Picture 22" descr="images (3).jpg"/>
          <p:cNvPicPr>
            <a:picLocks noChangeAspect="1"/>
          </p:cNvPicPr>
          <p:nvPr/>
        </p:nvPicPr>
        <p:blipFill>
          <a:blip r:embed="rId11" cstate="print"/>
          <a:stretch>
            <a:fillRect/>
          </a:stretch>
        </p:blipFill>
        <p:spPr>
          <a:xfrm>
            <a:off x="2456723" y="3645024"/>
            <a:ext cx="780087" cy="1224136"/>
          </a:xfrm>
          <a:prstGeom prst="rect">
            <a:avLst/>
          </a:prstGeom>
        </p:spPr>
      </p:pic>
      <p:pic>
        <p:nvPicPr>
          <p:cNvPr id="24" name="Picture 23" descr="download (6).jpg"/>
          <p:cNvPicPr>
            <a:picLocks noChangeAspect="1"/>
          </p:cNvPicPr>
          <p:nvPr/>
        </p:nvPicPr>
        <p:blipFill>
          <a:blip r:embed="rId12" cstate="print"/>
          <a:stretch>
            <a:fillRect/>
          </a:stretch>
        </p:blipFill>
        <p:spPr>
          <a:xfrm>
            <a:off x="2456724" y="2348880"/>
            <a:ext cx="780086" cy="1152128"/>
          </a:xfrm>
          <a:prstGeom prst="rect">
            <a:avLst/>
          </a:prstGeom>
        </p:spPr>
      </p:pic>
      <p:pic>
        <p:nvPicPr>
          <p:cNvPr id="25" name="Picture 24" descr="download (5).jpg"/>
          <p:cNvPicPr>
            <a:picLocks noChangeAspect="1"/>
          </p:cNvPicPr>
          <p:nvPr/>
        </p:nvPicPr>
        <p:blipFill>
          <a:blip r:embed="rId13" cstate="print"/>
          <a:stretch>
            <a:fillRect/>
          </a:stretch>
        </p:blipFill>
        <p:spPr>
          <a:xfrm>
            <a:off x="584515" y="4437112"/>
            <a:ext cx="780087" cy="1152128"/>
          </a:xfrm>
          <a:prstGeom prst="rect">
            <a:avLst/>
          </a:prstGeom>
        </p:spPr>
      </p:pic>
      <p:pic>
        <p:nvPicPr>
          <p:cNvPr id="28" name="Picture 27" descr="images.jpg"/>
          <p:cNvPicPr>
            <a:picLocks noChangeAspect="1"/>
          </p:cNvPicPr>
          <p:nvPr/>
        </p:nvPicPr>
        <p:blipFill>
          <a:blip r:embed="rId14" cstate="print"/>
          <a:srcRect l="21265" r="20540"/>
          <a:stretch>
            <a:fillRect/>
          </a:stretch>
        </p:blipFill>
        <p:spPr>
          <a:xfrm>
            <a:off x="584515" y="3068960"/>
            <a:ext cx="780087" cy="1152128"/>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 Of What?</a:t>
            </a:r>
            <a:endParaRPr lang="en-AU" b="1" cap="small" dirty="0">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251792" y="6525344"/>
            <a:ext cx="8229600" cy="360040"/>
          </a:xfrm>
        </p:spPr>
        <p:txBody>
          <a:bodyPr/>
          <a:lstStyle/>
          <a:p>
            <a:pPr marL="0" indent="0">
              <a:buNone/>
            </a:pPr>
            <a:r>
              <a:rPr lang="en-AU" sz="1200" dirty="0" smtClean="0"/>
              <a:t>The type of assessment/instrument is governed by the nature of risk and client specific variables (e.g., age, gender, ID)</a:t>
            </a:r>
            <a:endParaRPr lang="en-AU" sz="1400" dirty="0"/>
          </a:p>
        </p:txBody>
      </p:sp>
      <p:pic>
        <p:nvPicPr>
          <p:cNvPr id="4" name="Picture 3" descr="images.png"/>
          <p:cNvPicPr>
            <a:picLocks noChangeAspect="1"/>
          </p:cNvPicPr>
          <p:nvPr/>
        </p:nvPicPr>
        <p:blipFill>
          <a:blip r:embed="rId3" cstate="print"/>
          <a:stretch>
            <a:fillRect/>
          </a:stretch>
        </p:blipFill>
        <p:spPr>
          <a:xfrm>
            <a:off x="8619407" y="5877272"/>
            <a:ext cx="1248139" cy="958957"/>
          </a:xfrm>
          <a:prstGeom prst="rect">
            <a:avLst/>
          </a:prstGeom>
        </p:spPr>
      </p:pic>
      <p:graphicFrame>
        <p:nvGraphicFramePr>
          <p:cNvPr id="6" name="Diagram 5"/>
          <p:cNvGraphicFramePr/>
          <p:nvPr/>
        </p:nvGraphicFramePr>
        <p:xfrm>
          <a:off x="4796983" y="1484784"/>
          <a:ext cx="5382598" cy="489654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Diagram 6"/>
          <p:cNvGraphicFramePr/>
          <p:nvPr/>
        </p:nvGraphicFramePr>
        <p:xfrm>
          <a:off x="-273581" y="1340768"/>
          <a:ext cx="5460607" cy="496855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Assessment Tools: Adolescent</a:t>
            </a:r>
            <a:endParaRPr lang="en-AU" b="1" cap="small"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272479" y="2060847"/>
          <a:ext cx="9361037" cy="3816425"/>
        </p:xfrm>
        <a:graphic>
          <a:graphicData uri="http://schemas.openxmlformats.org/drawingml/2006/table">
            <a:tbl>
              <a:tblPr firstRow="1" bandRow="1">
                <a:tableStyleId>{5C22544A-7EE6-4342-B048-85BDC9FD1C3A}</a:tableStyleId>
              </a:tblPr>
              <a:tblGrid>
                <a:gridCol w="1237824"/>
                <a:gridCol w="1237823"/>
                <a:gridCol w="1469915"/>
                <a:gridCol w="1392551"/>
                <a:gridCol w="1237823"/>
                <a:gridCol w="1315187"/>
                <a:gridCol w="1469914"/>
              </a:tblGrid>
              <a:tr h="763285">
                <a:tc>
                  <a:txBody>
                    <a:bodyPr/>
                    <a:lstStyle/>
                    <a:p>
                      <a:endParaRPr lang="en-AU" sz="1400" dirty="0"/>
                    </a:p>
                  </a:txBody>
                  <a:tcPr marL="99060" marR="99060"/>
                </a:tc>
                <a:tc>
                  <a:txBody>
                    <a:bodyPr/>
                    <a:lstStyle/>
                    <a:p>
                      <a:r>
                        <a:rPr lang="en-AU" sz="1400" dirty="0" smtClean="0"/>
                        <a:t>General</a:t>
                      </a:r>
                    </a:p>
                    <a:p>
                      <a:r>
                        <a:rPr lang="en-AU" sz="1400" dirty="0" smtClean="0"/>
                        <a:t>Aberrant Behaviour</a:t>
                      </a:r>
                      <a:endParaRPr lang="en-AU" sz="1400" dirty="0"/>
                    </a:p>
                  </a:txBody>
                  <a:tcPr marL="99060" marR="99060"/>
                </a:tc>
                <a:tc>
                  <a:txBody>
                    <a:bodyPr/>
                    <a:lstStyle/>
                    <a:p>
                      <a:r>
                        <a:rPr lang="en-AU" sz="1400" dirty="0" smtClean="0"/>
                        <a:t>Violent Behaviour</a:t>
                      </a:r>
                      <a:endParaRPr lang="en-AU" sz="1400" dirty="0"/>
                    </a:p>
                  </a:txBody>
                  <a:tcPr marL="99060" marR="99060"/>
                </a:tc>
                <a:tc>
                  <a:txBody>
                    <a:bodyPr/>
                    <a:lstStyle/>
                    <a:p>
                      <a:r>
                        <a:rPr lang="en-AU" sz="1400" dirty="0" smtClean="0"/>
                        <a:t>Sexual Behaviour</a:t>
                      </a:r>
                      <a:endParaRPr lang="en-AU" sz="1400" dirty="0"/>
                    </a:p>
                  </a:txBody>
                  <a:tcPr marL="99060" marR="99060"/>
                </a:tc>
                <a:tc>
                  <a:txBody>
                    <a:bodyPr/>
                    <a:lstStyle/>
                    <a:p>
                      <a:r>
                        <a:rPr lang="en-AU" sz="1400" dirty="0" smtClean="0"/>
                        <a:t>Self-Harm &amp;</a:t>
                      </a:r>
                      <a:r>
                        <a:rPr lang="en-AU" sz="1400" baseline="0" dirty="0" smtClean="0"/>
                        <a:t> </a:t>
                      </a:r>
                      <a:r>
                        <a:rPr lang="en-AU" sz="1400" dirty="0" smtClean="0"/>
                        <a:t>Suicide</a:t>
                      </a:r>
                      <a:endParaRPr lang="en-AU" sz="1400" dirty="0"/>
                    </a:p>
                  </a:txBody>
                  <a:tcPr marL="99060" marR="99060"/>
                </a:tc>
                <a:tc>
                  <a:txBody>
                    <a:bodyPr/>
                    <a:lstStyle/>
                    <a:p>
                      <a:r>
                        <a:rPr lang="en-AU" sz="1400" dirty="0" smtClean="0"/>
                        <a:t>Protective Factors</a:t>
                      </a:r>
                      <a:endParaRPr lang="en-AU" sz="1400" dirty="0"/>
                    </a:p>
                  </a:txBody>
                  <a:tcPr marL="99060" marR="99060"/>
                </a:tc>
                <a:tc>
                  <a:txBody>
                    <a:bodyPr/>
                    <a:lstStyle/>
                    <a:p>
                      <a:r>
                        <a:rPr lang="en-AU" sz="1400" dirty="0" smtClean="0"/>
                        <a:t>Situational</a:t>
                      </a:r>
                    </a:p>
                    <a:p>
                      <a:r>
                        <a:rPr lang="en-AU" sz="1400" dirty="0" smtClean="0"/>
                        <a:t>Environment</a:t>
                      </a:r>
                      <a:endParaRPr lang="en-AU" sz="1400" dirty="0"/>
                    </a:p>
                  </a:txBody>
                  <a:tcPr marL="99060" marR="99060"/>
                </a:tc>
              </a:tr>
              <a:tr h="763285">
                <a:tc>
                  <a:txBody>
                    <a:bodyPr/>
                    <a:lstStyle/>
                    <a:p>
                      <a:r>
                        <a:rPr lang="en-AU" sz="1400" dirty="0" smtClean="0"/>
                        <a:t>Male</a:t>
                      </a:r>
                      <a:endParaRPr lang="en-AU" sz="1400" dirty="0"/>
                    </a:p>
                  </a:txBody>
                  <a:tcPr marL="99060" marR="99060"/>
                </a:tc>
                <a:tc>
                  <a:txBody>
                    <a:bodyPr/>
                    <a:lstStyle/>
                    <a:p>
                      <a:r>
                        <a:rPr lang="en-AU" sz="1400" dirty="0" smtClean="0"/>
                        <a:t>YLS:CMI</a:t>
                      </a:r>
                      <a:endParaRPr lang="en-AU" sz="14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SAVRY</a:t>
                      </a:r>
                    </a:p>
                    <a:p>
                      <a:r>
                        <a:rPr lang="en-AU" sz="1400" dirty="0" smtClean="0"/>
                        <a:t>PCL:YV</a:t>
                      </a:r>
                      <a:endParaRPr lang="en-AU" sz="1400" dirty="0"/>
                    </a:p>
                  </a:txBody>
                  <a:tcPr marL="99060" marR="99060"/>
                </a:tc>
                <a:tc>
                  <a:txBody>
                    <a:bodyPr/>
                    <a:lstStyle/>
                    <a:p>
                      <a:r>
                        <a:rPr lang="en-AU" sz="1400" dirty="0" smtClean="0"/>
                        <a:t>J-SOAP-II</a:t>
                      </a:r>
                    </a:p>
                    <a:p>
                      <a:r>
                        <a:rPr lang="en-AU" sz="1400" dirty="0" smtClean="0"/>
                        <a:t>PCL:YV</a:t>
                      </a:r>
                      <a:endParaRPr lang="en-AU" sz="1400" dirty="0"/>
                    </a:p>
                  </a:txBody>
                  <a:tcPr marL="99060" marR="99060"/>
                </a:tc>
                <a:tc>
                  <a:txBody>
                    <a:bodyPr/>
                    <a:lstStyle/>
                    <a:p>
                      <a:r>
                        <a:rPr lang="en-AU" sz="1400" dirty="0" smtClean="0"/>
                        <a:t>ASAP-20</a:t>
                      </a:r>
                      <a:endParaRPr lang="en-AU" sz="1400" dirty="0"/>
                    </a:p>
                  </a:txBody>
                  <a:tcPr marL="99060" marR="99060"/>
                </a:tc>
                <a:tc>
                  <a:txBody>
                    <a:bodyPr/>
                    <a:lstStyle/>
                    <a:p>
                      <a:r>
                        <a:rPr lang="en-AU" sz="1400" dirty="0" smtClean="0"/>
                        <a:t>SAPROF:YV</a:t>
                      </a:r>
                      <a:endParaRPr lang="en-AU" sz="1400" dirty="0"/>
                    </a:p>
                  </a:txBody>
                  <a:tcPr marL="99060" marR="99060"/>
                </a:tc>
                <a:tc>
                  <a:txBody>
                    <a:bodyPr/>
                    <a:lstStyle/>
                    <a:p>
                      <a:r>
                        <a:rPr lang="en-AU" sz="1400" dirty="0" smtClean="0"/>
                        <a:t>PRISM</a:t>
                      </a:r>
                      <a:endParaRPr lang="en-AU" sz="1400" dirty="0"/>
                    </a:p>
                  </a:txBody>
                  <a:tcPr marL="99060" marR="99060"/>
                </a:tc>
              </a:tr>
              <a:tr h="763285">
                <a:tc>
                  <a:txBody>
                    <a:bodyPr/>
                    <a:lstStyle/>
                    <a:p>
                      <a:r>
                        <a:rPr lang="en-AU" sz="1400" dirty="0" smtClean="0"/>
                        <a:t>Female</a:t>
                      </a:r>
                      <a:endParaRPr lang="en-AU" sz="1400" dirty="0"/>
                    </a:p>
                  </a:txBody>
                  <a:tcPr marL="99060" marR="99060"/>
                </a:tc>
                <a:tc>
                  <a:txBody>
                    <a:bodyPr/>
                    <a:lstStyle/>
                    <a:p>
                      <a:r>
                        <a:rPr lang="en-AU" sz="1400" dirty="0" smtClean="0"/>
                        <a:t>YLS:CMI</a:t>
                      </a:r>
                      <a:endParaRPr lang="en-AU" sz="14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SAVRY</a:t>
                      </a:r>
                    </a:p>
                    <a:p>
                      <a:r>
                        <a:rPr lang="en-AU" sz="1400" dirty="0" smtClean="0"/>
                        <a:t>PCL:YV</a:t>
                      </a:r>
                      <a:endParaRPr lang="en-AU" sz="1400" dirty="0"/>
                    </a:p>
                  </a:txBody>
                  <a:tcPr marL="99060" marR="99060"/>
                </a:tc>
                <a:tc>
                  <a:txBody>
                    <a:bodyPr/>
                    <a:lstStyle/>
                    <a:p>
                      <a:endParaRPr lang="en-AU" sz="1400" dirty="0"/>
                    </a:p>
                  </a:txBody>
                  <a:tcPr marL="99060" marR="99060"/>
                </a:tc>
                <a:tc>
                  <a:txBody>
                    <a:bodyPr/>
                    <a:lstStyle/>
                    <a:p>
                      <a:r>
                        <a:rPr lang="en-AU" sz="1400" dirty="0" smtClean="0"/>
                        <a:t>ASAP-20</a:t>
                      </a:r>
                      <a:endParaRPr lang="en-AU" sz="1400" dirty="0"/>
                    </a:p>
                  </a:txBody>
                  <a:tcPr marL="99060" marR="99060"/>
                </a:tc>
                <a:tc>
                  <a:txBody>
                    <a:bodyPr/>
                    <a:lstStyle/>
                    <a:p>
                      <a:r>
                        <a:rPr lang="en-AU" sz="1400" dirty="0" smtClean="0"/>
                        <a:t>SAPROF:YV</a:t>
                      </a:r>
                      <a:endParaRPr lang="en-AU" sz="1400" dirty="0"/>
                    </a:p>
                  </a:txBody>
                  <a:tcPr marL="99060" marR="99060"/>
                </a:tc>
                <a:tc>
                  <a:txBody>
                    <a:bodyPr/>
                    <a:lstStyle/>
                    <a:p>
                      <a:r>
                        <a:rPr lang="en-AU" sz="1400" dirty="0" smtClean="0"/>
                        <a:t>PRISM</a:t>
                      </a:r>
                      <a:endParaRPr lang="en-AU" sz="1400" dirty="0"/>
                    </a:p>
                  </a:txBody>
                  <a:tcPr marL="99060" marR="99060"/>
                </a:tc>
              </a:tr>
              <a:tr h="763285">
                <a:tc>
                  <a:txBody>
                    <a:bodyPr/>
                    <a:lstStyle/>
                    <a:p>
                      <a:r>
                        <a:rPr lang="en-AU" sz="1400" dirty="0" smtClean="0"/>
                        <a:t>Cognitive Impairment</a:t>
                      </a:r>
                      <a:endParaRPr lang="en-AU" sz="1400" dirty="0"/>
                    </a:p>
                  </a:txBody>
                  <a:tcPr marL="99060" marR="99060"/>
                </a:tc>
                <a:tc>
                  <a:txBody>
                    <a:bodyPr/>
                    <a:lstStyle/>
                    <a:p>
                      <a:endParaRPr lang="en-AU" sz="1400" dirty="0"/>
                    </a:p>
                  </a:txBody>
                  <a:tcPr marL="99060" marR="99060"/>
                </a:tc>
                <a:tc>
                  <a:txBody>
                    <a:bodyPr/>
                    <a:lstStyle/>
                    <a:p>
                      <a:r>
                        <a:rPr lang="en-AU" sz="1400" dirty="0" smtClean="0"/>
                        <a:t>ARIMIDILO-G</a:t>
                      </a:r>
                      <a:endParaRPr lang="en-AU" sz="1400" dirty="0"/>
                    </a:p>
                  </a:txBody>
                  <a:tcPr marL="99060" marR="99060"/>
                </a:tc>
                <a:tc>
                  <a:txBody>
                    <a:bodyPr/>
                    <a:lstStyle/>
                    <a:p>
                      <a:r>
                        <a:rPr lang="en-AU" sz="1400" dirty="0" smtClean="0"/>
                        <a:t>ARIMIDILO-S</a:t>
                      </a:r>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r>
                        <a:rPr lang="en-AU" sz="1400" dirty="0" smtClean="0"/>
                        <a:t>PRISM</a:t>
                      </a:r>
                    </a:p>
                    <a:p>
                      <a:r>
                        <a:rPr lang="en-AU" sz="1400" dirty="0" smtClean="0"/>
                        <a:t>ARIMIDILO</a:t>
                      </a:r>
                      <a:endParaRPr lang="en-AU" sz="1400" dirty="0"/>
                    </a:p>
                  </a:txBody>
                  <a:tcPr marL="99060" marR="99060"/>
                </a:tc>
              </a:tr>
              <a:tr h="763285">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r>
            </a:tbl>
          </a:graphicData>
        </a:graphic>
      </p:graphicFrame>
      <p:pic>
        <p:nvPicPr>
          <p:cNvPr id="5" name="Picture 4" descr="Lozier2.jpg"/>
          <p:cNvPicPr>
            <a:picLocks noChangeAspect="1"/>
          </p:cNvPicPr>
          <p:nvPr/>
        </p:nvPicPr>
        <p:blipFill>
          <a:blip r:embed="rId3" cstate="print"/>
          <a:stretch>
            <a:fillRect/>
          </a:stretch>
        </p:blipFill>
        <p:spPr>
          <a:xfrm>
            <a:off x="8409105" y="5895158"/>
            <a:ext cx="1512447" cy="984614"/>
          </a:xfrm>
          <a:prstGeom prst="rect">
            <a:avLst/>
          </a:prstGeom>
        </p:spPr>
      </p:pic>
      <p:sp>
        <p:nvSpPr>
          <p:cNvPr id="6" name="Rectangle 5"/>
          <p:cNvSpPr/>
          <p:nvPr/>
        </p:nvSpPr>
        <p:spPr>
          <a:xfrm>
            <a:off x="272480" y="6237312"/>
            <a:ext cx="7488832" cy="600164"/>
          </a:xfrm>
          <a:prstGeom prst="rect">
            <a:avLst/>
          </a:prstGeom>
        </p:spPr>
        <p:txBody>
          <a:bodyPr wrap="square">
            <a:spAutoFit/>
          </a:bodyPr>
          <a:lstStyle/>
          <a:p>
            <a:pPr>
              <a:buFont typeface="Arial" pitchFamily="34" charset="0"/>
              <a:buChar char="•"/>
            </a:pPr>
            <a:r>
              <a:rPr lang="en-AU" sz="1400" i="1" dirty="0" smtClean="0">
                <a:latin typeface="+mn-lt"/>
              </a:rPr>
              <a:t> Early Assessment Risk List for Boys (EARL-20B -Version 2)</a:t>
            </a:r>
          </a:p>
          <a:p>
            <a:pPr>
              <a:spcBef>
                <a:spcPts val="600"/>
              </a:spcBef>
              <a:buFont typeface="Arial" pitchFamily="34" charset="0"/>
              <a:buChar char="•"/>
            </a:pPr>
            <a:r>
              <a:rPr lang="en-AU" sz="1400" i="1" dirty="0" smtClean="0">
                <a:latin typeface="+mn-lt"/>
              </a:rPr>
              <a:t> Early Assessment Risk List for Girls (EARL-21G2)</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Assessment Tools: Adult</a:t>
            </a:r>
            <a:endParaRPr lang="en-AU" b="1" cap="small" dirty="0">
              <a:effectLst>
                <a:outerShdw blurRad="38100" dist="38100" dir="2700000" algn="tl">
                  <a:srgbClr val="000000">
                    <a:alpha val="43137"/>
                  </a:srgbClr>
                </a:outerShdw>
              </a:effectLst>
            </a:endParaRPr>
          </a:p>
        </p:txBody>
      </p:sp>
      <p:graphicFrame>
        <p:nvGraphicFramePr>
          <p:cNvPr id="4" name="Table 3"/>
          <p:cNvGraphicFramePr>
            <a:graphicFrameLocks noGrp="1"/>
          </p:cNvGraphicFramePr>
          <p:nvPr/>
        </p:nvGraphicFramePr>
        <p:xfrm>
          <a:off x="272477" y="2060848"/>
          <a:ext cx="9461298" cy="3816425"/>
        </p:xfrm>
        <a:graphic>
          <a:graphicData uri="http://schemas.openxmlformats.org/drawingml/2006/table">
            <a:tbl>
              <a:tblPr firstRow="1" bandRow="1">
                <a:tableStyleId>{5C22544A-7EE6-4342-B048-85BDC9FD1C3A}</a:tableStyleId>
              </a:tblPr>
              <a:tblGrid>
                <a:gridCol w="1210871"/>
                <a:gridCol w="1321203"/>
                <a:gridCol w="1404156"/>
                <a:gridCol w="1376671"/>
                <a:gridCol w="1302257"/>
                <a:gridCol w="1251259"/>
                <a:gridCol w="1594881"/>
              </a:tblGrid>
              <a:tr h="763285">
                <a:tc>
                  <a:txBody>
                    <a:bodyPr/>
                    <a:lstStyle/>
                    <a:p>
                      <a:endParaRPr lang="en-AU" sz="1400" dirty="0"/>
                    </a:p>
                  </a:txBody>
                  <a:tcPr marL="99060" marR="99060"/>
                </a:tc>
                <a:tc>
                  <a:txBody>
                    <a:bodyPr/>
                    <a:lstStyle/>
                    <a:p>
                      <a:r>
                        <a:rPr lang="en-AU" sz="1400" dirty="0" smtClean="0"/>
                        <a:t>General</a:t>
                      </a:r>
                    </a:p>
                    <a:p>
                      <a:r>
                        <a:rPr lang="en-AU" sz="1400" dirty="0" smtClean="0"/>
                        <a:t>Aberrant Behaviour</a:t>
                      </a:r>
                      <a:endParaRPr lang="en-AU" sz="1400" dirty="0"/>
                    </a:p>
                  </a:txBody>
                  <a:tcPr marL="99060" marR="99060"/>
                </a:tc>
                <a:tc>
                  <a:txBody>
                    <a:bodyPr/>
                    <a:lstStyle/>
                    <a:p>
                      <a:r>
                        <a:rPr lang="en-AU" sz="1400" dirty="0" smtClean="0"/>
                        <a:t>Violent </a:t>
                      </a:r>
                    </a:p>
                    <a:p>
                      <a:r>
                        <a:rPr lang="en-AU" sz="1400" dirty="0" smtClean="0"/>
                        <a:t>Behaviour</a:t>
                      </a:r>
                      <a:endParaRPr lang="en-AU" sz="1400" dirty="0"/>
                    </a:p>
                  </a:txBody>
                  <a:tcPr marL="99060" marR="99060"/>
                </a:tc>
                <a:tc>
                  <a:txBody>
                    <a:bodyPr/>
                    <a:lstStyle/>
                    <a:p>
                      <a:r>
                        <a:rPr lang="en-AU" sz="1400" dirty="0" smtClean="0"/>
                        <a:t>Sexual</a:t>
                      </a:r>
                    </a:p>
                    <a:p>
                      <a:r>
                        <a:rPr lang="en-AU" sz="1400" dirty="0" smtClean="0"/>
                        <a:t>Behaviour</a:t>
                      </a:r>
                      <a:endParaRPr lang="en-AU" sz="1400" dirty="0"/>
                    </a:p>
                  </a:txBody>
                  <a:tcPr marL="99060" marR="99060"/>
                </a:tc>
                <a:tc>
                  <a:txBody>
                    <a:bodyPr/>
                    <a:lstStyle/>
                    <a:p>
                      <a:r>
                        <a:rPr lang="en-AU" sz="1400" dirty="0" smtClean="0"/>
                        <a:t>Self-Harm &amp;</a:t>
                      </a:r>
                      <a:r>
                        <a:rPr lang="en-AU" sz="1400" baseline="0" dirty="0" smtClean="0"/>
                        <a:t> </a:t>
                      </a:r>
                      <a:r>
                        <a:rPr lang="en-AU" sz="1400" dirty="0" smtClean="0"/>
                        <a:t>Suicide</a:t>
                      </a:r>
                      <a:endParaRPr lang="en-AU" sz="1400" dirty="0"/>
                    </a:p>
                  </a:txBody>
                  <a:tcPr marL="99060" marR="99060"/>
                </a:tc>
                <a:tc>
                  <a:txBody>
                    <a:bodyPr/>
                    <a:lstStyle/>
                    <a:p>
                      <a:r>
                        <a:rPr lang="en-AU" sz="1400" dirty="0" smtClean="0"/>
                        <a:t>Protective </a:t>
                      </a:r>
                    </a:p>
                    <a:p>
                      <a:r>
                        <a:rPr lang="en-AU" sz="1400" dirty="0" smtClean="0"/>
                        <a:t>Factors</a:t>
                      </a:r>
                      <a:endParaRPr lang="en-AU" sz="1400" dirty="0"/>
                    </a:p>
                  </a:txBody>
                  <a:tcPr marL="99060" marR="99060"/>
                </a:tc>
                <a:tc>
                  <a:txBody>
                    <a:bodyPr/>
                    <a:lstStyle/>
                    <a:p>
                      <a:r>
                        <a:rPr lang="en-AU" sz="1400" dirty="0" smtClean="0"/>
                        <a:t>Situational </a:t>
                      </a:r>
                    </a:p>
                    <a:p>
                      <a:r>
                        <a:rPr lang="en-AU" sz="1400" dirty="0" smtClean="0"/>
                        <a:t>Environment</a:t>
                      </a:r>
                      <a:endParaRPr lang="en-AU" sz="1400" dirty="0"/>
                    </a:p>
                  </a:txBody>
                  <a:tcPr marL="99060" marR="99060"/>
                </a:tc>
              </a:tr>
              <a:tr h="763285">
                <a:tc>
                  <a:txBody>
                    <a:bodyPr/>
                    <a:lstStyle/>
                    <a:p>
                      <a:r>
                        <a:rPr lang="en-AU" sz="1400" dirty="0" smtClean="0"/>
                        <a:t>Male</a:t>
                      </a:r>
                      <a:endParaRPr lang="en-AU" sz="1400" dirty="0"/>
                    </a:p>
                  </a:txBody>
                  <a:tcPr marL="99060" marR="99060"/>
                </a:tc>
                <a:tc>
                  <a:txBody>
                    <a:bodyPr/>
                    <a:lstStyle/>
                    <a:p>
                      <a:r>
                        <a:rPr lang="en-AU" sz="1400" dirty="0" smtClean="0"/>
                        <a:t>LS-RNR/LSI</a:t>
                      </a:r>
                    </a:p>
                    <a:p>
                      <a:r>
                        <a:rPr lang="en-AU" sz="1400" dirty="0" smtClean="0"/>
                        <a:t>START</a:t>
                      </a:r>
                      <a:endParaRPr lang="en-AU" sz="1400" dirty="0"/>
                    </a:p>
                  </a:txBody>
                  <a:tcPr marL="99060" marR="99060"/>
                </a:tc>
                <a:tc>
                  <a:txBody>
                    <a:bodyPr/>
                    <a:lstStyle/>
                    <a:p>
                      <a:r>
                        <a:rPr lang="en-AU" sz="1400" dirty="0" smtClean="0"/>
                        <a:t>HCR20</a:t>
                      </a:r>
                      <a:r>
                        <a:rPr lang="en-AU" sz="1400" baseline="30000" dirty="0" smtClean="0"/>
                        <a:t>v3</a:t>
                      </a:r>
                    </a:p>
                    <a:p>
                      <a:r>
                        <a:rPr lang="en-AU" sz="1400" dirty="0" smtClean="0"/>
                        <a:t>PCL-R/SV</a:t>
                      </a:r>
                      <a:endParaRPr lang="en-AU" sz="1400" dirty="0"/>
                    </a:p>
                  </a:txBody>
                  <a:tcPr marL="99060" marR="99060"/>
                </a:tc>
                <a:tc>
                  <a:txBody>
                    <a:bodyPr/>
                    <a:lstStyle/>
                    <a:p>
                      <a:r>
                        <a:rPr lang="en-AU" sz="1400" dirty="0" smtClean="0"/>
                        <a:t>RSVP; SAM</a:t>
                      </a:r>
                    </a:p>
                    <a:p>
                      <a:r>
                        <a:rPr lang="en-AU" sz="1400" dirty="0" smtClean="0"/>
                        <a:t>SARA; SRP</a:t>
                      </a:r>
                    </a:p>
                    <a:p>
                      <a:r>
                        <a:rPr lang="en-AU" sz="1400" dirty="0" smtClean="0"/>
                        <a:t>Static-99r</a:t>
                      </a:r>
                      <a:endParaRPr lang="en-AU" sz="1400" dirty="0"/>
                    </a:p>
                  </a:txBody>
                  <a:tcPr marL="99060" marR="99060"/>
                </a:tc>
                <a:tc>
                  <a:txBody>
                    <a:bodyPr/>
                    <a:lstStyle/>
                    <a:p>
                      <a:r>
                        <a:rPr lang="en-AU" sz="1400" dirty="0" smtClean="0"/>
                        <a:t>SBRE</a:t>
                      </a:r>
                    </a:p>
                    <a:p>
                      <a:r>
                        <a:rPr lang="en-AU" sz="1400" dirty="0" smtClean="0"/>
                        <a:t>SRAMM</a:t>
                      </a:r>
                      <a:endParaRPr lang="en-AU" sz="1400" dirty="0"/>
                    </a:p>
                  </a:txBody>
                  <a:tcPr marL="99060" marR="99060"/>
                </a:tc>
                <a:tc>
                  <a:txBody>
                    <a:bodyPr/>
                    <a:lstStyle/>
                    <a:p>
                      <a:r>
                        <a:rPr lang="en-AU" sz="1400" dirty="0" smtClean="0"/>
                        <a:t>SAPROF</a:t>
                      </a:r>
                    </a:p>
                    <a:p>
                      <a:r>
                        <a:rPr lang="en-AU" sz="1400" dirty="0" smtClean="0"/>
                        <a:t>START</a:t>
                      </a:r>
                      <a:endParaRPr lang="en-AU" sz="1400" dirty="0"/>
                    </a:p>
                  </a:txBody>
                  <a:tcPr marL="99060" marR="99060"/>
                </a:tc>
                <a:tc>
                  <a:txBody>
                    <a:bodyPr/>
                    <a:lstStyle/>
                    <a:p>
                      <a:r>
                        <a:rPr lang="en-AU" sz="1400" dirty="0" smtClean="0"/>
                        <a:t>PRISM</a:t>
                      </a:r>
                      <a:endParaRPr lang="en-AU" sz="1400" dirty="0"/>
                    </a:p>
                  </a:txBody>
                  <a:tcPr marL="99060" marR="99060"/>
                </a:tc>
              </a:tr>
              <a:tr h="763285">
                <a:tc>
                  <a:txBody>
                    <a:bodyPr/>
                    <a:lstStyle/>
                    <a:p>
                      <a:r>
                        <a:rPr lang="en-AU" sz="1400" dirty="0" smtClean="0"/>
                        <a:t>Female</a:t>
                      </a:r>
                      <a:endParaRPr lang="en-AU" sz="1400" dirty="0"/>
                    </a:p>
                  </a:txBody>
                  <a:tcPr marL="99060" marR="99060"/>
                </a:tc>
                <a:tc>
                  <a:txBody>
                    <a:bodyPr/>
                    <a:lstStyle/>
                    <a:p>
                      <a:r>
                        <a:rPr lang="en-AU" sz="1400" dirty="0" smtClean="0"/>
                        <a:t>LS-RNR</a:t>
                      </a:r>
                    </a:p>
                    <a:p>
                      <a:r>
                        <a:rPr lang="en-AU" sz="1400" dirty="0" smtClean="0"/>
                        <a:t>START</a:t>
                      </a:r>
                      <a:endParaRPr lang="en-AU" sz="1400" dirty="0"/>
                    </a:p>
                  </a:txBody>
                  <a:tcPr marL="99060" marR="99060"/>
                </a:tc>
                <a:tc>
                  <a:txBody>
                    <a:bodyPr/>
                    <a:lstStyle/>
                    <a:p>
                      <a:r>
                        <a:rPr lang="en-AU" sz="1400" dirty="0" smtClean="0"/>
                        <a:t>HCR20</a:t>
                      </a:r>
                      <a:r>
                        <a:rPr lang="en-AU" sz="1400" baseline="30000" dirty="0" smtClean="0"/>
                        <a:t>v3</a:t>
                      </a:r>
                      <a:r>
                        <a:rPr lang="en-AU" sz="1400" dirty="0" smtClean="0"/>
                        <a:t> +</a:t>
                      </a:r>
                    </a:p>
                    <a:p>
                      <a:r>
                        <a:rPr lang="en-AU" sz="1400" dirty="0" smtClean="0"/>
                        <a:t>FAM</a:t>
                      </a:r>
                    </a:p>
                    <a:p>
                      <a:r>
                        <a:rPr lang="en-AU" sz="1400" dirty="0" smtClean="0"/>
                        <a:t>PCL-R/SV</a:t>
                      </a:r>
                      <a:endParaRPr lang="en-AU" sz="1400" dirty="0"/>
                    </a:p>
                  </a:txBody>
                  <a:tcPr marL="99060" marR="99060"/>
                </a:tc>
                <a:tc>
                  <a:txBody>
                    <a:bodyPr/>
                    <a:lstStyle/>
                    <a:p>
                      <a:r>
                        <a:rPr lang="en-AU" sz="1400" dirty="0" smtClean="0"/>
                        <a:t>RSVP</a:t>
                      </a:r>
                    </a:p>
                    <a:p>
                      <a:r>
                        <a:rPr lang="en-AU" sz="1400" dirty="0" smtClean="0"/>
                        <a:t>STATIC-99r</a:t>
                      </a:r>
                    </a:p>
                    <a:p>
                      <a:r>
                        <a:rPr lang="en-AU" sz="1400" dirty="0" smtClean="0"/>
                        <a:t>PCL-R/SV</a:t>
                      </a:r>
                      <a:endParaRPr lang="en-AU" sz="1400" dirty="0"/>
                    </a:p>
                  </a:txBody>
                  <a:tcPr marL="99060" marR="99060"/>
                </a:tc>
                <a:tc>
                  <a:txBody>
                    <a:bodyPr/>
                    <a:lstStyle/>
                    <a:p>
                      <a:r>
                        <a:rPr lang="en-AU" sz="1400" dirty="0" smtClean="0"/>
                        <a:t>SBRE</a:t>
                      </a:r>
                    </a:p>
                    <a:p>
                      <a:r>
                        <a:rPr lang="en-AU" sz="1400" dirty="0" smtClean="0"/>
                        <a:t>SRAMM</a:t>
                      </a:r>
                      <a:endParaRPr lang="en-AU" sz="1400" dirty="0"/>
                    </a:p>
                  </a:txBody>
                  <a:tcPr marL="99060" marR="99060"/>
                </a:tc>
                <a:tc>
                  <a:txBody>
                    <a:bodyPr/>
                    <a:lstStyle/>
                    <a:p>
                      <a:r>
                        <a:rPr lang="en-AU" sz="1400" dirty="0" smtClean="0"/>
                        <a:t>SAPROF</a:t>
                      </a:r>
                    </a:p>
                    <a:p>
                      <a:r>
                        <a:rPr lang="en-AU" sz="1400" dirty="0" smtClean="0"/>
                        <a:t>START</a:t>
                      </a:r>
                      <a:endParaRPr lang="en-AU" sz="1400" dirty="0"/>
                    </a:p>
                  </a:txBody>
                  <a:tcPr marL="99060" marR="99060"/>
                </a:tc>
                <a:tc>
                  <a:txBody>
                    <a:bodyPr/>
                    <a:lstStyle/>
                    <a:p>
                      <a:r>
                        <a:rPr lang="en-AU" sz="1400" dirty="0" smtClean="0"/>
                        <a:t>PRISM</a:t>
                      </a:r>
                      <a:endParaRPr lang="en-AU" sz="1400" dirty="0"/>
                    </a:p>
                  </a:txBody>
                  <a:tcPr marL="99060" marR="99060"/>
                </a:tc>
              </a:tr>
              <a:tr h="763285">
                <a:tc>
                  <a:txBody>
                    <a:bodyPr/>
                    <a:lstStyle/>
                    <a:p>
                      <a:r>
                        <a:rPr lang="en-AU" sz="1400" dirty="0" smtClean="0"/>
                        <a:t>ID</a:t>
                      </a:r>
                      <a:endParaRPr lang="en-AU" sz="1400" dirty="0"/>
                    </a:p>
                  </a:txBody>
                  <a:tcPr marL="99060" marR="99060"/>
                </a:tc>
                <a:tc>
                  <a:txBody>
                    <a:bodyPr/>
                    <a:lstStyle/>
                    <a:p>
                      <a:endParaRPr lang="en-AU" sz="1400" dirty="0"/>
                    </a:p>
                  </a:txBody>
                  <a:tcPr marL="99060" marR="99060"/>
                </a:tc>
                <a:tc>
                  <a:txBody>
                    <a:bodyPr/>
                    <a:lstStyle/>
                    <a:p>
                      <a:r>
                        <a:rPr lang="en-AU" sz="1400" dirty="0" smtClean="0"/>
                        <a:t>ARMIDILO-G</a:t>
                      </a:r>
                    </a:p>
                    <a:p>
                      <a:endParaRPr lang="en-AU" sz="1400" dirty="0"/>
                    </a:p>
                  </a:txBody>
                  <a:tcPr marL="99060" marR="99060"/>
                </a:tc>
                <a:tc>
                  <a:txBody>
                    <a:bodyPr/>
                    <a:lstStyle/>
                    <a:p>
                      <a:r>
                        <a:rPr lang="en-AU" sz="1400" dirty="0" smtClean="0"/>
                        <a:t>ARMIDILO-S</a:t>
                      </a:r>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r>
                        <a:rPr lang="en-AU" sz="1400" dirty="0" smtClean="0"/>
                        <a:t>PRISM</a:t>
                      </a:r>
                    </a:p>
                    <a:p>
                      <a:r>
                        <a:rPr lang="en-AU" sz="1400" dirty="0" smtClean="0"/>
                        <a:t>ARMIDILO</a:t>
                      </a:r>
                      <a:endParaRPr lang="en-AU" sz="1400" dirty="0"/>
                    </a:p>
                  </a:txBody>
                  <a:tcPr marL="99060" marR="99060"/>
                </a:tc>
              </a:tr>
              <a:tr h="763285">
                <a:tc>
                  <a:txBody>
                    <a:bodyPr/>
                    <a:lstStyle/>
                    <a:p>
                      <a:r>
                        <a:rPr lang="en-AU" sz="1400" dirty="0" smtClean="0"/>
                        <a:t>ID Adapted</a:t>
                      </a:r>
                      <a:endParaRPr lang="en-AU" sz="1400" dirty="0"/>
                    </a:p>
                  </a:txBody>
                  <a:tcPr marL="99060" marR="99060"/>
                </a:tc>
                <a:tc>
                  <a:txBody>
                    <a:bodyPr/>
                    <a:lstStyle/>
                    <a:p>
                      <a:endParaRPr lang="en-AU" sz="1400" dirty="0"/>
                    </a:p>
                  </a:txBody>
                  <a:tcPr marL="99060" marR="9906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HCR-20</a:t>
                      </a:r>
                    </a:p>
                    <a:p>
                      <a:pPr marL="0" marR="0" indent="0" algn="l" defTabSz="914400" rtl="0" eaLnBrk="1" fontAlgn="auto" latinLnBrk="0" hangingPunct="1">
                        <a:lnSpc>
                          <a:spcPct val="100000"/>
                        </a:lnSpc>
                        <a:spcBef>
                          <a:spcPts val="0"/>
                        </a:spcBef>
                        <a:spcAft>
                          <a:spcPts val="0"/>
                        </a:spcAft>
                        <a:buClrTx/>
                        <a:buSzTx/>
                        <a:buFontTx/>
                        <a:buNone/>
                        <a:tabLst/>
                        <a:defRPr/>
                      </a:pPr>
                      <a:r>
                        <a:rPr lang="en-AU" sz="1400" dirty="0" smtClean="0"/>
                        <a:t>PCL</a:t>
                      </a:r>
                    </a:p>
                    <a:p>
                      <a:endParaRPr lang="en-AU" sz="1400" dirty="0"/>
                    </a:p>
                  </a:txBody>
                  <a:tcPr marL="99060" marR="99060"/>
                </a:tc>
                <a:tc>
                  <a:txBody>
                    <a:bodyPr/>
                    <a:lstStyle/>
                    <a:p>
                      <a:r>
                        <a:rPr lang="en-AU" sz="1400" dirty="0" smtClean="0"/>
                        <a:t>RSVP</a:t>
                      </a:r>
                    </a:p>
                    <a:p>
                      <a:r>
                        <a:rPr lang="en-AU" sz="1400" dirty="0" smtClean="0"/>
                        <a:t>PCL</a:t>
                      </a:r>
                    </a:p>
                    <a:p>
                      <a:r>
                        <a:rPr lang="en-AU" sz="1400" dirty="0" smtClean="0"/>
                        <a:t>SVR-20</a:t>
                      </a:r>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c>
                  <a:txBody>
                    <a:bodyPr/>
                    <a:lstStyle/>
                    <a:p>
                      <a:endParaRPr lang="en-AU" sz="1400" dirty="0"/>
                    </a:p>
                  </a:txBody>
                  <a:tcPr marL="99060" marR="99060"/>
                </a:tc>
              </a:tr>
            </a:tbl>
          </a:graphicData>
        </a:graphic>
      </p:graphicFrame>
      <p:pic>
        <p:nvPicPr>
          <p:cNvPr id="6" name="Picture 5" descr="images (25).jpg"/>
          <p:cNvPicPr>
            <a:picLocks noChangeAspect="1"/>
          </p:cNvPicPr>
          <p:nvPr/>
        </p:nvPicPr>
        <p:blipFill>
          <a:blip r:embed="rId3" cstate="print"/>
          <a:srcRect b="9626"/>
          <a:stretch>
            <a:fillRect/>
          </a:stretch>
        </p:blipFill>
        <p:spPr>
          <a:xfrm>
            <a:off x="8541399" y="5924832"/>
            <a:ext cx="1326147" cy="933168"/>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Overview</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846766" y="1700808"/>
            <a:ext cx="4836537" cy="4680520"/>
          </a:xfrm>
        </p:spPr>
        <p:txBody>
          <a:bodyPr>
            <a:noAutofit/>
          </a:bodyPr>
          <a:lstStyle/>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Systemic Frameworks</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The Language of Risk</a:t>
            </a:r>
            <a:endParaRPr lang="en-AU" sz="2000" dirty="0" smtClean="0">
              <a:cs typeface="Times New Roman" pitchFamily="18" charset="0"/>
            </a:endParaRP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The Method of Risk</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Risk Assessment</a:t>
            </a:r>
            <a:endParaRPr lang="en-AU" sz="2000" dirty="0" smtClean="0">
              <a:cs typeface="Times New Roman" pitchFamily="18" charset="0"/>
            </a:endParaRP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Risk Instruments </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Contextualising Harm</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Recording Risk</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Risk Management Planning</a:t>
            </a:r>
          </a:p>
          <a:p>
            <a:pPr marL="274320" indent="-274320" fontAlgn="auto">
              <a:spcBef>
                <a:spcPts val="1200"/>
              </a:spcBef>
              <a:spcAft>
                <a:spcPts val="0"/>
              </a:spcAft>
              <a:buClr>
                <a:schemeClr val="accent3"/>
              </a:buClr>
              <a:buFont typeface="Wingdings 2"/>
              <a:buChar char=""/>
              <a:defRPr/>
            </a:pPr>
            <a:r>
              <a:rPr lang="en-AU" sz="2400" b="1" dirty="0" smtClean="0">
                <a:cs typeface="Times New Roman" pitchFamily="18" charset="0"/>
              </a:rPr>
              <a:t>Communicating Risk</a:t>
            </a:r>
          </a:p>
          <a:p>
            <a:pPr marL="274320" indent="-274320" fontAlgn="auto">
              <a:spcBef>
                <a:spcPts val="1200"/>
              </a:spcBef>
              <a:spcAft>
                <a:spcPts val="0"/>
              </a:spcAft>
              <a:buClr>
                <a:schemeClr val="accent3"/>
              </a:buClr>
              <a:buFont typeface="Wingdings 2"/>
              <a:buChar char=""/>
              <a:defRPr/>
            </a:pPr>
            <a:endParaRPr lang="en-AU" sz="2400" b="1" cap="small" dirty="0" smtClean="0">
              <a:cs typeface="Times New Roman" pitchFamily="18" charset="0"/>
            </a:endParaRPr>
          </a:p>
        </p:txBody>
      </p:sp>
      <p:pic>
        <p:nvPicPr>
          <p:cNvPr id="4" name="Picture 3" descr="images (5).jpg"/>
          <p:cNvPicPr>
            <a:picLocks noChangeAspect="1"/>
          </p:cNvPicPr>
          <p:nvPr/>
        </p:nvPicPr>
        <p:blipFill>
          <a:blip r:embed="rId3" cstate="print"/>
          <a:stretch>
            <a:fillRect/>
          </a:stretch>
        </p:blipFill>
        <p:spPr>
          <a:xfrm>
            <a:off x="8619409" y="5949280"/>
            <a:ext cx="1286592" cy="936104"/>
          </a:xfrm>
          <a:prstGeom prst="rect">
            <a:avLst/>
          </a:prstGeo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Contextualising Harm </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Mitigating environmental influence!</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Situational Risk Management</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8541" y="1700808"/>
            <a:ext cx="8190910" cy="4680520"/>
          </a:xfrm>
        </p:spPr>
        <p:txBody>
          <a:bodyPr>
            <a:noAutofit/>
          </a:bodyPr>
          <a:lstStyle/>
          <a:p>
            <a:pPr marL="0" indent="0">
              <a:spcBef>
                <a:spcPts val="600"/>
              </a:spcBef>
              <a:buNone/>
            </a:pPr>
            <a:r>
              <a:rPr lang="en-AU" sz="2400" dirty="0" smtClean="0"/>
              <a:t>Management of those salient and negative feature </a:t>
            </a:r>
            <a:r>
              <a:rPr lang="en-AU" sz="2400" dirty="0" smtClean="0"/>
              <a:t>of an </a:t>
            </a:r>
            <a:r>
              <a:rPr lang="en-AU" sz="2400" dirty="0" smtClean="0"/>
              <a:t>environment in which violence takes place.  </a:t>
            </a:r>
          </a:p>
          <a:p>
            <a:pPr marL="0" indent="0">
              <a:spcBef>
                <a:spcPts val="600"/>
              </a:spcBef>
              <a:buNone/>
            </a:pPr>
            <a:endParaRPr lang="en-AU" sz="1600" dirty="0" smtClean="0"/>
          </a:p>
          <a:p>
            <a:pPr marL="0" indent="0">
              <a:spcBef>
                <a:spcPts val="600"/>
              </a:spcBef>
              <a:buNone/>
            </a:pPr>
            <a:r>
              <a:rPr lang="en-AU" sz="2400" i="1" dirty="0" smtClean="0"/>
              <a:t>Based within the three arms of Organisational Security:</a:t>
            </a:r>
          </a:p>
          <a:p>
            <a:pPr>
              <a:spcBef>
                <a:spcPts val="0"/>
              </a:spcBef>
              <a:spcAft>
                <a:spcPts val="0"/>
              </a:spcAft>
            </a:pPr>
            <a:endParaRPr lang="en-AU" sz="2000" b="1" i="1" dirty="0" smtClean="0"/>
          </a:p>
          <a:p>
            <a:pPr>
              <a:spcBef>
                <a:spcPts val="0"/>
              </a:spcBef>
              <a:spcAft>
                <a:spcPts val="0"/>
              </a:spcAft>
            </a:pPr>
            <a:r>
              <a:rPr lang="en-AU" sz="2400" b="1" i="1" dirty="0" smtClean="0"/>
              <a:t>Structural  Security</a:t>
            </a:r>
            <a:r>
              <a:rPr lang="en-AU" sz="2400" dirty="0" smtClean="0"/>
              <a:t>: the fences, locks, personal alarms, monitors, etc. that help keep people safe.</a:t>
            </a:r>
          </a:p>
          <a:p>
            <a:pPr>
              <a:spcBef>
                <a:spcPts val="0"/>
              </a:spcBef>
              <a:spcAft>
                <a:spcPts val="0"/>
              </a:spcAft>
            </a:pPr>
            <a:endParaRPr lang="en-AU" sz="1600" dirty="0" smtClean="0"/>
          </a:p>
          <a:p>
            <a:pPr>
              <a:spcBef>
                <a:spcPts val="0"/>
              </a:spcBef>
              <a:spcAft>
                <a:spcPts val="0"/>
              </a:spcAft>
            </a:pPr>
            <a:r>
              <a:rPr lang="en-AU" sz="2400" b="1" i="1" dirty="0" smtClean="0"/>
              <a:t>Procedural Security</a:t>
            </a:r>
            <a:r>
              <a:rPr lang="en-AU" sz="2400" dirty="0" smtClean="0"/>
              <a:t>: the policies and </a:t>
            </a:r>
            <a:r>
              <a:rPr lang="en-AU" sz="2400" dirty="0" smtClean="0"/>
              <a:t>procedures in </a:t>
            </a:r>
            <a:r>
              <a:rPr lang="en-AU" sz="2400" dirty="0" smtClean="0"/>
              <a:t>place to maintain safety and security. </a:t>
            </a:r>
          </a:p>
          <a:p>
            <a:pPr>
              <a:spcBef>
                <a:spcPts val="0"/>
              </a:spcBef>
              <a:spcAft>
                <a:spcPts val="0"/>
              </a:spcAft>
            </a:pPr>
            <a:endParaRPr lang="en-AU" sz="1600" dirty="0" smtClean="0"/>
          </a:p>
          <a:p>
            <a:pPr>
              <a:spcBef>
                <a:spcPts val="0"/>
              </a:spcBef>
              <a:spcAft>
                <a:spcPts val="0"/>
              </a:spcAft>
            </a:pPr>
            <a:r>
              <a:rPr lang="en-AU" sz="2400" b="1" i="1" dirty="0" smtClean="0"/>
              <a:t>Relational Security</a:t>
            </a:r>
            <a:r>
              <a:rPr lang="en-AU" sz="2400" dirty="0" smtClean="0"/>
              <a:t>: ... </a:t>
            </a:r>
          </a:p>
        </p:txBody>
      </p:sp>
      <p:pic>
        <p:nvPicPr>
          <p:cNvPr id="4" name="Picture 3" descr="images (26).jpg"/>
          <p:cNvPicPr>
            <a:picLocks noChangeAspect="1"/>
          </p:cNvPicPr>
          <p:nvPr/>
        </p:nvPicPr>
        <p:blipFill>
          <a:blip r:embed="rId3" cstate="print"/>
          <a:srcRect l="5869" r="3950"/>
          <a:stretch>
            <a:fillRect/>
          </a:stretch>
        </p:blipFill>
        <p:spPr>
          <a:xfrm>
            <a:off x="6825209" y="5805264"/>
            <a:ext cx="3031618" cy="1008112"/>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332656"/>
            <a:ext cx="8915400" cy="1143000"/>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Relational Security</a:t>
            </a:r>
            <a:endParaRPr lang="en-AU" b="1" cap="small" dirty="0">
              <a:effectLst>
                <a:outerShdw blurRad="38100" dist="38100" dir="2700000" algn="tl">
                  <a:srgbClr val="000000">
                    <a:alpha val="43137"/>
                  </a:srgbClr>
                </a:outerShdw>
              </a:effectLst>
            </a:endParaRPr>
          </a:p>
        </p:txBody>
      </p:sp>
      <p:pic>
        <p:nvPicPr>
          <p:cNvPr id="5122" name="Picture 2"/>
          <p:cNvPicPr>
            <a:picLocks noGrp="1" noChangeAspect="1" noChangeArrowheads="1"/>
          </p:cNvPicPr>
          <p:nvPr>
            <p:ph sz="half" idx="1"/>
          </p:nvPr>
        </p:nvPicPr>
        <p:blipFill>
          <a:blip r:embed="rId3" cstate="print"/>
          <a:srcRect/>
          <a:stretch>
            <a:fillRect/>
          </a:stretch>
        </p:blipFill>
        <p:spPr bwMode="auto">
          <a:xfrm>
            <a:off x="5343044" y="1628800"/>
            <a:ext cx="4368485" cy="4860000"/>
          </a:xfrm>
          <a:prstGeom prst="rect">
            <a:avLst/>
          </a:prstGeom>
          <a:noFill/>
          <a:ln w="9525">
            <a:noFill/>
            <a:miter lim="800000"/>
            <a:headEnd/>
            <a:tailEnd/>
          </a:ln>
        </p:spPr>
      </p:pic>
      <p:sp>
        <p:nvSpPr>
          <p:cNvPr id="4" name="Content Placeholder 3"/>
          <p:cNvSpPr>
            <a:spLocks noGrp="1"/>
          </p:cNvSpPr>
          <p:nvPr>
            <p:ph sz="half" idx="2"/>
          </p:nvPr>
        </p:nvSpPr>
        <p:spPr>
          <a:xfrm>
            <a:off x="350489" y="1772816"/>
            <a:ext cx="4836537" cy="4434840"/>
          </a:xfrm>
        </p:spPr>
        <p:txBody>
          <a:bodyPr/>
          <a:lstStyle/>
          <a:p>
            <a:r>
              <a:rPr lang="en-AU" sz="2000" dirty="0" smtClean="0"/>
              <a:t>Relational security is the knowledge and understanding staff have of a client and of the environment, and the translation of that information into appropriate responses and care.</a:t>
            </a:r>
          </a:p>
          <a:p>
            <a:endParaRPr lang="en-AU" sz="1200" dirty="0" smtClean="0"/>
          </a:p>
          <a:p>
            <a:r>
              <a:rPr lang="en-AU" sz="2000" dirty="0" smtClean="0"/>
              <a:t>It is not simply about having ‘a good relationship’ with a client. </a:t>
            </a:r>
          </a:p>
          <a:p>
            <a:endParaRPr lang="en-AU" sz="1200" dirty="0" smtClean="0"/>
          </a:p>
          <a:p>
            <a:r>
              <a:rPr lang="en-AU" sz="2000" dirty="0" smtClean="0"/>
              <a:t>Safe and effective relationships between staff and clients must be professional, therapeutic and purposeful, with understood limits. </a:t>
            </a:r>
            <a:endParaRPr lang="en-AU" sz="2000"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332656"/>
            <a:ext cx="8915400" cy="1143000"/>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Boundaries</a:t>
            </a:r>
            <a:endParaRPr lang="en-AU" b="1" cap="small"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350489" y="1789612"/>
            <a:ext cx="4992555" cy="4807740"/>
          </a:xfrm>
        </p:spPr>
        <p:txBody>
          <a:bodyPr/>
          <a:lstStyle/>
          <a:p>
            <a:r>
              <a:rPr lang="en-AU" sz="1600" dirty="0" smtClean="0"/>
              <a:t>Identifying negotiable and non-negotiable boundaries.</a:t>
            </a:r>
          </a:p>
          <a:p>
            <a:pPr>
              <a:buNone/>
            </a:pPr>
            <a:endParaRPr lang="en-AU" sz="800" dirty="0" smtClean="0"/>
          </a:p>
          <a:p>
            <a:r>
              <a:rPr lang="en-AU" sz="1600" dirty="0" smtClean="0"/>
              <a:t>Communicating boundaries to clients and helping them understand the reasons.</a:t>
            </a:r>
          </a:p>
          <a:p>
            <a:endParaRPr lang="en-AU" sz="900" dirty="0" smtClean="0"/>
          </a:p>
          <a:p>
            <a:r>
              <a:rPr lang="en-AU" sz="1600" dirty="0" smtClean="0"/>
              <a:t>Being clear about the information you are going to use to make decisions.</a:t>
            </a:r>
          </a:p>
          <a:p>
            <a:endParaRPr lang="en-AU" sz="800" dirty="0" smtClean="0"/>
          </a:p>
          <a:p>
            <a:r>
              <a:rPr lang="en-AU" sz="1600" dirty="0" smtClean="0"/>
              <a:t>Staying aware of how you feel, how you behave and how other people interpret your behaviour.</a:t>
            </a:r>
          </a:p>
          <a:p>
            <a:endParaRPr lang="en-AU" sz="800" dirty="0" smtClean="0"/>
          </a:p>
          <a:p>
            <a:r>
              <a:rPr lang="en-AU" sz="1600" dirty="0" smtClean="0"/>
              <a:t>Being prepared to challenge clients and staff that violate personal boundaries.</a:t>
            </a:r>
          </a:p>
          <a:p>
            <a:endParaRPr lang="en-AU" sz="800" dirty="0" smtClean="0"/>
          </a:p>
          <a:p>
            <a:r>
              <a:rPr lang="en-AU" sz="1600" dirty="0" smtClean="0"/>
              <a:t>Recognising and confirming the achievement of clients when they get it right.</a:t>
            </a:r>
          </a:p>
          <a:p>
            <a:endParaRPr lang="en-AU" sz="800" dirty="0" smtClean="0"/>
          </a:p>
          <a:p>
            <a:r>
              <a:rPr lang="en-AU" sz="1600" dirty="0" smtClean="0"/>
              <a:t>Being prepared to talk in the team about how you feel and asking for help when you need it.</a:t>
            </a:r>
            <a:endParaRPr lang="en-US" altLang="en-US" sz="1600" dirty="0" smtClean="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418517" y="2060848"/>
            <a:ext cx="3980978" cy="439248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4384" r="7168"/>
          <a:stretch>
            <a:fillRect/>
          </a:stretch>
        </p:blipFill>
        <p:spPr bwMode="auto">
          <a:xfrm>
            <a:off x="8619407" y="636142"/>
            <a:ext cx="1286593" cy="113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332656"/>
            <a:ext cx="8915400" cy="1143000"/>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Therapy</a:t>
            </a:r>
            <a:endParaRPr lang="en-AU" b="1" cap="small"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350489" y="1772817"/>
            <a:ext cx="4769735" cy="4605259"/>
          </a:xfrm>
        </p:spPr>
        <p:txBody>
          <a:bodyPr/>
          <a:lstStyle/>
          <a:p>
            <a:pPr>
              <a:spcBef>
                <a:spcPts val="1200"/>
              </a:spcBef>
            </a:pPr>
            <a:r>
              <a:rPr lang="en-AU" sz="1600" dirty="0" smtClean="0"/>
              <a:t>Engaging with clients and making a commitment to treatment.</a:t>
            </a:r>
          </a:p>
          <a:p>
            <a:pPr>
              <a:spcBef>
                <a:spcPts val="1200"/>
              </a:spcBef>
            </a:pPr>
            <a:r>
              <a:rPr lang="en-AU" sz="1600" dirty="0" smtClean="0"/>
              <a:t>Involving clients in planning their own care.</a:t>
            </a:r>
          </a:p>
          <a:p>
            <a:pPr>
              <a:spcBef>
                <a:spcPts val="1200"/>
              </a:spcBef>
            </a:pPr>
            <a:r>
              <a:rPr lang="en-AU" sz="1600" dirty="0" smtClean="0"/>
              <a:t>Encouraging clients to believe in their own recovery and helping them to see what they can do to improve.</a:t>
            </a:r>
          </a:p>
          <a:p>
            <a:pPr>
              <a:spcBef>
                <a:spcPts val="1200"/>
              </a:spcBef>
            </a:pPr>
            <a:r>
              <a:rPr lang="en-AU" sz="1600" dirty="0" smtClean="0"/>
              <a:t>Making sure you know what clients are learning off the unit and supporting them on the unit or helping them practice new skills.</a:t>
            </a:r>
          </a:p>
          <a:p>
            <a:pPr>
              <a:spcBef>
                <a:spcPts val="1200"/>
              </a:spcBef>
            </a:pPr>
            <a:r>
              <a:rPr lang="en-AU" sz="1600" dirty="0" smtClean="0"/>
              <a:t>Making certain that clients’ care plans are up to date and relevant to their needs.</a:t>
            </a:r>
          </a:p>
          <a:p>
            <a:pPr>
              <a:spcBef>
                <a:spcPts val="1200"/>
              </a:spcBef>
            </a:pPr>
            <a:r>
              <a:rPr lang="en-AU" sz="1600" dirty="0" smtClean="0"/>
              <a:t>Planning how to manage transition and change.</a:t>
            </a:r>
          </a:p>
          <a:p>
            <a:pPr>
              <a:spcBef>
                <a:spcPts val="1200"/>
              </a:spcBef>
            </a:pPr>
            <a:r>
              <a:rPr lang="en-AU" sz="1600" dirty="0" smtClean="0"/>
              <a:t>Behaving as a positive role model and setting a good example.</a:t>
            </a:r>
            <a:endParaRPr lang="en-AU" sz="1600" dirty="0"/>
          </a:p>
        </p:txBody>
      </p:sp>
      <p:pic>
        <p:nvPicPr>
          <p:cNvPr id="2050" name="Picture 2"/>
          <p:cNvPicPr>
            <a:picLocks noGrp="1" noChangeAspect="1" noChangeArrowheads="1"/>
          </p:cNvPicPr>
          <p:nvPr>
            <p:ph sz="half" idx="2"/>
          </p:nvPr>
        </p:nvPicPr>
        <p:blipFill>
          <a:blip r:embed="rId3" cstate="print"/>
          <a:srcRect/>
          <a:stretch>
            <a:fillRect/>
          </a:stretch>
        </p:blipFill>
        <p:spPr bwMode="auto">
          <a:xfrm>
            <a:off x="5418517" y="2060848"/>
            <a:ext cx="3980978" cy="4392488"/>
          </a:xfrm>
          <a:prstGeom prst="rect">
            <a:avLst/>
          </a:prstGeom>
          <a:noFill/>
          <a:ln w="9525">
            <a:noFill/>
            <a:miter lim="800000"/>
            <a:headEnd/>
            <a:tailEnd/>
          </a:ln>
        </p:spPr>
      </p:pic>
      <p:pic>
        <p:nvPicPr>
          <p:cNvPr id="5" name="Picture 2"/>
          <p:cNvPicPr>
            <a:picLocks noChangeAspect="1" noChangeArrowheads="1"/>
          </p:cNvPicPr>
          <p:nvPr/>
        </p:nvPicPr>
        <p:blipFill>
          <a:blip r:embed="rId4" cstate="print"/>
          <a:srcRect l="14384" r="7168"/>
          <a:stretch>
            <a:fillRect/>
          </a:stretch>
        </p:blipFill>
        <p:spPr bwMode="auto">
          <a:xfrm>
            <a:off x="8619407" y="636142"/>
            <a:ext cx="1286593" cy="113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332656"/>
            <a:ext cx="8915400" cy="1143000"/>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Client/Patient Mix</a:t>
            </a:r>
            <a:endParaRPr lang="en-AU" b="1" cap="small"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350489" y="1772816"/>
            <a:ext cx="4691726" cy="4533251"/>
          </a:xfrm>
        </p:spPr>
        <p:txBody>
          <a:bodyPr/>
          <a:lstStyle/>
          <a:p>
            <a:r>
              <a:rPr lang="en-AU" sz="1800" dirty="0" smtClean="0"/>
              <a:t>Being clear about what the limits are for your unit/environment.</a:t>
            </a:r>
          </a:p>
          <a:p>
            <a:pPr>
              <a:buNone/>
            </a:pPr>
            <a:endParaRPr lang="en-AU" sz="1100" dirty="0" smtClean="0"/>
          </a:p>
          <a:p>
            <a:r>
              <a:rPr lang="en-AU" sz="1800" dirty="0" smtClean="0"/>
              <a:t>Monitoring how clients are interacting with each other.</a:t>
            </a:r>
          </a:p>
          <a:p>
            <a:pPr>
              <a:buNone/>
            </a:pPr>
            <a:endParaRPr lang="en-AU" sz="1200" dirty="0" smtClean="0"/>
          </a:p>
          <a:p>
            <a:r>
              <a:rPr lang="en-AU" sz="1800" dirty="0" smtClean="0"/>
              <a:t>Measuring the effect that a client arriving or leaving has on the unit/environment.</a:t>
            </a:r>
          </a:p>
          <a:p>
            <a:pPr>
              <a:buNone/>
            </a:pPr>
            <a:endParaRPr lang="en-AU" sz="1200" dirty="0" smtClean="0"/>
          </a:p>
          <a:p>
            <a:r>
              <a:rPr lang="en-AU" sz="1800" dirty="0" smtClean="0"/>
              <a:t>Staying alert and being prepared to speak up if you have misgivings .</a:t>
            </a:r>
          </a:p>
          <a:p>
            <a:pPr>
              <a:buNone/>
            </a:pPr>
            <a:endParaRPr lang="en-AU" sz="1200" dirty="0" smtClean="0"/>
          </a:p>
          <a:p>
            <a:r>
              <a:rPr lang="en-AU" sz="1800" dirty="0" smtClean="0"/>
              <a:t>Being prepared and knowing how to act if you need to change the mix.</a:t>
            </a:r>
            <a:endParaRPr lang="en-AU" sz="1800" dirty="0"/>
          </a:p>
        </p:txBody>
      </p:sp>
      <p:pic>
        <p:nvPicPr>
          <p:cNvPr id="11" name="Picture 2"/>
          <p:cNvPicPr>
            <a:picLocks noGrp="1" noChangeAspect="1" noChangeArrowheads="1"/>
          </p:cNvPicPr>
          <p:nvPr>
            <p:ph sz="half" idx="2"/>
          </p:nvPr>
        </p:nvPicPr>
        <p:blipFill>
          <a:blip r:embed="rId3" cstate="print"/>
          <a:srcRect/>
          <a:stretch>
            <a:fillRect/>
          </a:stretch>
        </p:blipFill>
        <p:spPr bwMode="auto">
          <a:xfrm>
            <a:off x="5421052" y="2060848"/>
            <a:ext cx="3978442" cy="439248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14384" r="7168"/>
          <a:stretch>
            <a:fillRect/>
          </a:stretch>
        </p:blipFill>
        <p:spPr bwMode="auto">
          <a:xfrm>
            <a:off x="8619407" y="636142"/>
            <a:ext cx="1286593" cy="113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417910" y="684660"/>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Client/Patient Dynamics</a:t>
            </a:r>
            <a:endParaRPr lang="en-AU" b="1" cap="small" dirty="0">
              <a:effectLst>
                <a:outerShdw blurRad="38100" dist="38100" dir="2700000" algn="tl">
                  <a:srgbClr val="000000">
                    <a:alpha val="43137"/>
                  </a:srgbClr>
                </a:outerShdw>
              </a:effectLst>
            </a:endParaRPr>
          </a:p>
        </p:txBody>
      </p:sp>
      <p:sp>
        <p:nvSpPr>
          <p:cNvPr id="7" name="Content Placeholder 6"/>
          <p:cNvSpPr>
            <a:spLocks noGrp="1"/>
          </p:cNvSpPr>
          <p:nvPr>
            <p:ph sz="half" idx="1"/>
          </p:nvPr>
        </p:nvSpPr>
        <p:spPr>
          <a:xfrm>
            <a:off x="350489" y="1772817"/>
            <a:ext cx="4992555" cy="4605259"/>
          </a:xfrm>
        </p:spPr>
        <p:txBody>
          <a:bodyPr/>
          <a:lstStyle/>
          <a:p>
            <a:pPr>
              <a:spcBef>
                <a:spcPts val="1200"/>
              </a:spcBef>
            </a:pPr>
            <a:r>
              <a:rPr lang="en-AU" sz="1800" dirty="0" smtClean="0"/>
              <a:t>Detecting suspicious, unusual behaviour between clients.</a:t>
            </a:r>
          </a:p>
          <a:p>
            <a:pPr>
              <a:spcBef>
                <a:spcPts val="1200"/>
              </a:spcBef>
            </a:pPr>
            <a:r>
              <a:rPr lang="en-AU" sz="1800" dirty="0" smtClean="0"/>
              <a:t>Being aware of the dynamics on the unit and monitoring change.</a:t>
            </a:r>
          </a:p>
          <a:p>
            <a:pPr>
              <a:spcBef>
                <a:spcPts val="1200"/>
              </a:spcBef>
            </a:pPr>
            <a:r>
              <a:rPr lang="en-AU" sz="1800" dirty="0" smtClean="0"/>
              <a:t>Encouraging clients to talk about how the unit dynamics affects them.</a:t>
            </a:r>
          </a:p>
          <a:p>
            <a:pPr>
              <a:spcBef>
                <a:spcPts val="1200"/>
              </a:spcBef>
            </a:pPr>
            <a:r>
              <a:rPr lang="en-AU" sz="1800" dirty="0" smtClean="0"/>
              <a:t>Providing clients with a ‘safe space’ to report suspicious behaviour without fear of retribution.</a:t>
            </a:r>
          </a:p>
          <a:p>
            <a:pPr>
              <a:spcBef>
                <a:spcPts val="1200"/>
              </a:spcBef>
            </a:pPr>
            <a:r>
              <a:rPr lang="en-AU" sz="1800" dirty="0" smtClean="0"/>
              <a:t>Staying alert and ready to act and move clients if necessary.</a:t>
            </a:r>
          </a:p>
          <a:p>
            <a:pPr>
              <a:spcBef>
                <a:spcPts val="1200"/>
              </a:spcBef>
            </a:pPr>
            <a:r>
              <a:rPr lang="en-AU" sz="1800" dirty="0" smtClean="0"/>
              <a:t>Talking about the dynamics with the team, the reasons for any change and the effect it might have on safety and security.</a:t>
            </a:r>
            <a:endParaRPr lang="en-US" altLang="en-US" sz="1800" dirty="0" smtClean="0"/>
          </a:p>
        </p:txBody>
      </p:sp>
      <p:pic>
        <p:nvPicPr>
          <p:cNvPr id="11" name="Picture 2"/>
          <p:cNvPicPr>
            <a:picLocks noGrp="1" noChangeAspect="1" noChangeArrowheads="1"/>
          </p:cNvPicPr>
          <p:nvPr>
            <p:ph sz="half" idx="2"/>
          </p:nvPr>
        </p:nvPicPr>
        <p:blipFill>
          <a:blip r:embed="rId3" cstate="print"/>
          <a:srcRect/>
          <a:stretch>
            <a:fillRect/>
          </a:stretch>
        </p:blipFill>
        <p:spPr bwMode="auto">
          <a:xfrm>
            <a:off x="5421052" y="2060848"/>
            <a:ext cx="3978442" cy="4392488"/>
          </a:xfrm>
          <a:prstGeom prst="rect">
            <a:avLst/>
          </a:prstGeom>
          <a:noFill/>
          <a:ln w="9525">
            <a:noFill/>
            <a:miter lim="800000"/>
            <a:headEnd/>
            <a:tailEnd/>
          </a:ln>
        </p:spPr>
      </p:pic>
      <p:pic>
        <p:nvPicPr>
          <p:cNvPr id="9" name="Picture 2"/>
          <p:cNvPicPr>
            <a:picLocks noChangeAspect="1" noChangeArrowheads="1"/>
          </p:cNvPicPr>
          <p:nvPr/>
        </p:nvPicPr>
        <p:blipFill>
          <a:blip r:embed="rId4" cstate="print"/>
          <a:srcRect l="14384" r="7168"/>
          <a:stretch>
            <a:fillRect/>
          </a:stretch>
        </p:blipFill>
        <p:spPr bwMode="auto">
          <a:xfrm>
            <a:off x="8619407" y="636142"/>
            <a:ext cx="1286593" cy="11366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4384" r="7168"/>
          <a:stretch>
            <a:fillRect/>
          </a:stretch>
        </p:blipFill>
        <p:spPr bwMode="auto">
          <a:xfrm>
            <a:off x="8619407" y="636142"/>
            <a:ext cx="1286593" cy="1136674"/>
          </a:xfrm>
          <a:prstGeom prst="rect">
            <a:avLst/>
          </a:prstGeom>
          <a:noFill/>
          <a:ln w="9525">
            <a:noFill/>
            <a:miter lim="800000"/>
            <a:headEnd/>
            <a:tailEnd/>
          </a:ln>
        </p:spPr>
      </p:pic>
      <p:sp>
        <p:nvSpPr>
          <p:cNvPr id="10" name="Title 1"/>
          <p:cNvSpPr>
            <a:spLocks noGrp="1"/>
          </p:cNvSpPr>
          <p:nvPr>
            <p:ph type="title"/>
          </p:nvPr>
        </p:nvSpPr>
        <p:spPr>
          <a:xfrm>
            <a:off x="417910" y="684660"/>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Personal World</a:t>
            </a:r>
            <a:endParaRPr lang="en-AU" b="1" cap="small" dirty="0">
              <a:effectLst>
                <a:outerShdw blurRad="38100" dist="38100" dir="2700000" algn="tl">
                  <a:srgbClr val="000000">
                    <a:alpha val="43137"/>
                  </a:srgbClr>
                </a:outerShdw>
              </a:effectLst>
            </a:endParaRPr>
          </a:p>
        </p:txBody>
      </p:sp>
      <p:sp>
        <p:nvSpPr>
          <p:cNvPr id="12" name="Content Placeholder 11"/>
          <p:cNvSpPr>
            <a:spLocks noGrp="1"/>
          </p:cNvSpPr>
          <p:nvPr>
            <p:ph sz="half" idx="1"/>
          </p:nvPr>
        </p:nvSpPr>
        <p:spPr>
          <a:xfrm>
            <a:off x="350489" y="1772816"/>
            <a:ext cx="5070563" cy="4752528"/>
          </a:xfrm>
        </p:spPr>
        <p:txBody>
          <a:bodyPr/>
          <a:lstStyle/>
          <a:p>
            <a:pPr>
              <a:spcBef>
                <a:spcPts val="1200"/>
              </a:spcBef>
            </a:pPr>
            <a:r>
              <a:rPr lang="en-AU" sz="1800" dirty="0" smtClean="0"/>
              <a:t>Recognising clients as people who have good days and bad days.</a:t>
            </a:r>
          </a:p>
          <a:p>
            <a:pPr>
              <a:spcBef>
                <a:spcPts val="1200"/>
              </a:spcBef>
            </a:pPr>
            <a:r>
              <a:rPr lang="en-AU" sz="1800" dirty="0" smtClean="0"/>
              <a:t>Knowing clients’ histories, understand the risks associated with each client and considering possible triggers.</a:t>
            </a:r>
          </a:p>
          <a:p>
            <a:pPr>
              <a:spcBef>
                <a:spcPts val="1200"/>
              </a:spcBef>
            </a:pPr>
            <a:r>
              <a:rPr lang="en-AU" sz="1800" dirty="0" smtClean="0"/>
              <a:t>Talking to clients sensitively about what they think their triggers are.</a:t>
            </a:r>
          </a:p>
          <a:p>
            <a:pPr>
              <a:spcBef>
                <a:spcPts val="1200"/>
              </a:spcBef>
            </a:pPr>
            <a:r>
              <a:rPr lang="en-AU" sz="1800" dirty="0" smtClean="0"/>
              <a:t>Planning with clients how you will respond to/cope with triggers together.</a:t>
            </a:r>
          </a:p>
          <a:p>
            <a:pPr>
              <a:spcBef>
                <a:spcPts val="1200"/>
              </a:spcBef>
            </a:pPr>
            <a:r>
              <a:rPr lang="en-AU" sz="1800" dirty="0" smtClean="0"/>
              <a:t>Staying alert and attentive to change.</a:t>
            </a:r>
          </a:p>
          <a:p>
            <a:pPr>
              <a:spcBef>
                <a:spcPts val="1200"/>
              </a:spcBef>
            </a:pPr>
            <a:r>
              <a:rPr lang="en-AU" sz="1800" dirty="0" smtClean="0"/>
              <a:t>Communicating to the team about what you have noticed.</a:t>
            </a:r>
          </a:p>
          <a:p>
            <a:pPr>
              <a:spcBef>
                <a:spcPts val="1200"/>
              </a:spcBef>
            </a:pPr>
            <a:r>
              <a:rPr lang="en-AU" sz="1800" dirty="0" smtClean="0"/>
              <a:t>Suicide reports pick up on changes here in retrospect.</a:t>
            </a:r>
            <a:endParaRPr lang="en-AU" sz="1800" dirty="0"/>
          </a:p>
        </p:txBody>
      </p:sp>
      <p:pic>
        <p:nvPicPr>
          <p:cNvPr id="13" name="Picture 3"/>
          <p:cNvPicPr>
            <a:picLocks noChangeAspect="1" noChangeArrowheads="1"/>
          </p:cNvPicPr>
          <p:nvPr/>
        </p:nvPicPr>
        <p:blipFill>
          <a:blip r:embed="rId4" cstate="print"/>
          <a:srcRect/>
          <a:stretch>
            <a:fillRect/>
          </a:stretch>
        </p:blipFill>
        <p:spPr bwMode="auto">
          <a:xfrm>
            <a:off x="5421052" y="2060848"/>
            <a:ext cx="397844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4384" r="7168"/>
          <a:stretch>
            <a:fillRect/>
          </a:stretch>
        </p:blipFill>
        <p:spPr bwMode="auto">
          <a:xfrm>
            <a:off x="8619407" y="636142"/>
            <a:ext cx="1286593" cy="1136674"/>
          </a:xfrm>
          <a:prstGeom prst="rect">
            <a:avLst/>
          </a:prstGeom>
          <a:noFill/>
          <a:ln w="9525">
            <a:noFill/>
            <a:miter lim="800000"/>
            <a:headEnd/>
            <a:tailEnd/>
          </a:ln>
        </p:spPr>
      </p:pic>
      <p:sp>
        <p:nvSpPr>
          <p:cNvPr id="7"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Physical Environment</a:t>
            </a:r>
            <a:endParaRPr lang="en-AU" b="1" cap="small" dirty="0">
              <a:effectLst>
                <a:outerShdw blurRad="38100" dist="38100" dir="2700000" algn="tl">
                  <a:srgbClr val="000000">
                    <a:alpha val="43137"/>
                  </a:srgbClr>
                </a:outerShdw>
              </a:effectLst>
            </a:endParaRPr>
          </a:p>
        </p:txBody>
      </p:sp>
      <p:sp>
        <p:nvSpPr>
          <p:cNvPr id="12" name="Content Placeholder 11"/>
          <p:cNvSpPr>
            <a:spLocks noGrp="1"/>
          </p:cNvSpPr>
          <p:nvPr>
            <p:ph sz="half" idx="1"/>
          </p:nvPr>
        </p:nvSpPr>
        <p:spPr>
          <a:xfrm>
            <a:off x="350489" y="1772816"/>
            <a:ext cx="4914546" cy="4823927"/>
          </a:xfrm>
        </p:spPr>
        <p:txBody>
          <a:bodyPr/>
          <a:lstStyle/>
          <a:p>
            <a:pPr>
              <a:spcBef>
                <a:spcPts val="1200"/>
              </a:spcBef>
            </a:pPr>
            <a:r>
              <a:rPr lang="en-AU" sz="1800" dirty="0" smtClean="0"/>
              <a:t>Balance between minimising risk and having a therapeutic environment.</a:t>
            </a:r>
          </a:p>
          <a:p>
            <a:pPr>
              <a:spcBef>
                <a:spcPts val="1200"/>
              </a:spcBef>
            </a:pPr>
            <a:r>
              <a:rPr lang="en-AU" sz="1800" dirty="0" smtClean="0"/>
              <a:t>Creating opportunities for positive social engagement.</a:t>
            </a:r>
          </a:p>
          <a:p>
            <a:pPr>
              <a:spcBef>
                <a:spcPts val="1200"/>
              </a:spcBef>
            </a:pPr>
            <a:r>
              <a:rPr lang="en-AU" sz="1800" dirty="0" smtClean="0"/>
              <a:t>Arranging the unit so it’s a space where you can observe and engage with clients.</a:t>
            </a:r>
          </a:p>
          <a:p>
            <a:pPr>
              <a:spcBef>
                <a:spcPts val="1200"/>
              </a:spcBef>
            </a:pPr>
            <a:r>
              <a:rPr lang="en-AU" sz="1800" dirty="0" smtClean="0"/>
              <a:t>Encouraging clients to care for and take pride in their environment.</a:t>
            </a:r>
          </a:p>
          <a:p>
            <a:pPr>
              <a:spcBef>
                <a:spcPts val="1200"/>
              </a:spcBef>
            </a:pPr>
            <a:r>
              <a:rPr lang="en-AU" sz="1800" dirty="0" smtClean="0"/>
              <a:t>Identifying areas that can be used by clients to establish dominance over others.</a:t>
            </a:r>
          </a:p>
          <a:p>
            <a:pPr>
              <a:spcBef>
                <a:spcPts val="1200"/>
              </a:spcBef>
            </a:pPr>
            <a:r>
              <a:rPr lang="en-AU" sz="1800" dirty="0" smtClean="0"/>
              <a:t>Minimising noise and overcrowding.</a:t>
            </a:r>
          </a:p>
          <a:p>
            <a:pPr>
              <a:spcBef>
                <a:spcPts val="1200"/>
              </a:spcBef>
            </a:pPr>
            <a:r>
              <a:rPr lang="en-AU" sz="1800" dirty="0" smtClean="0"/>
              <a:t>Giving clients the opportunity to access fresh air.</a:t>
            </a:r>
            <a:endParaRPr lang="en-US" altLang="en-US" sz="1800" dirty="0" smtClean="0"/>
          </a:p>
          <a:p>
            <a:endParaRPr lang="en-AU" dirty="0"/>
          </a:p>
        </p:txBody>
      </p:sp>
      <p:pic>
        <p:nvPicPr>
          <p:cNvPr id="13" name="Picture 3"/>
          <p:cNvPicPr>
            <a:picLocks noChangeAspect="1" noChangeArrowheads="1"/>
          </p:cNvPicPr>
          <p:nvPr/>
        </p:nvPicPr>
        <p:blipFill>
          <a:blip r:embed="rId4" cstate="print"/>
          <a:srcRect/>
          <a:stretch>
            <a:fillRect/>
          </a:stretch>
        </p:blipFill>
        <p:spPr bwMode="auto">
          <a:xfrm>
            <a:off x="5421052" y="2060848"/>
            <a:ext cx="397844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4384" r="7168"/>
          <a:stretch>
            <a:fillRect/>
          </a:stretch>
        </p:blipFill>
        <p:spPr bwMode="auto">
          <a:xfrm>
            <a:off x="8619407" y="636142"/>
            <a:ext cx="1286593" cy="1136674"/>
          </a:xfrm>
          <a:prstGeom prst="rect">
            <a:avLst/>
          </a:prstGeom>
          <a:noFill/>
          <a:ln w="9525">
            <a:noFill/>
            <a:miter lim="800000"/>
            <a:headEnd/>
            <a:tailEnd/>
          </a:ln>
        </p:spPr>
      </p:pic>
      <p:sp>
        <p:nvSpPr>
          <p:cNvPr id="10"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Visitors</a:t>
            </a:r>
            <a:endParaRPr lang="en-AU" b="1" cap="small" dirty="0">
              <a:effectLst>
                <a:outerShdw blurRad="38100" dist="38100" dir="2700000" algn="tl">
                  <a:srgbClr val="000000">
                    <a:alpha val="43137"/>
                  </a:srgbClr>
                </a:outerShdw>
              </a:effectLst>
            </a:endParaRPr>
          </a:p>
        </p:txBody>
      </p:sp>
      <p:sp>
        <p:nvSpPr>
          <p:cNvPr id="12" name="Content Placeholder 11"/>
          <p:cNvSpPr>
            <a:spLocks noGrp="1"/>
          </p:cNvSpPr>
          <p:nvPr>
            <p:ph sz="half" idx="1"/>
          </p:nvPr>
        </p:nvSpPr>
        <p:spPr>
          <a:xfrm>
            <a:off x="350489" y="1772817"/>
            <a:ext cx="4914546" cy="4605259"/>
          </a:xfrm>
        </p:spPr>
        <p:txBody>
          <a:bodyPr/>
          <a:lstStyle/>
          <a:p>
            <a:pPr>
              <a:spcBef>
                <a:spcPts val="1200"/>
              </a:spcBef>
            </a:pPr>
            <a:r>
              <a:rPr lang="en-AU" sz="1800" dirty="0" smtClean="0"/>
              <a:t>Ensuring you know the potential risks to clients and to visitors.</a:t>
            </a:r>
          </a:p>
          <a:p>
            <a:pPr>
              <a:spcBef>
                <a:spcPts val="1200"/>
              </a:spcBef>
            </a:pPr>
            <a:r>
              <a:rPr lang="en-AU" sz="1800" dirty="0" smtClean="0"/>
              <a:t>Preparing for and supervising visits.</a:t>
            </a:r>
          </a:p>
          <a:p>
            <a:pPr>
              <a:spcBef>
                <a:spcPts val="1200"/>
              </a:spcBef>
            </a:pPr>
            <a:r>
              <a:rPr lang="en-AU" sz="1800" dirty="0" smtClean="0"/>
              <a:t>Talking to visitors about the effect of their visit.</a:t>
            </a:r>
          </a:p>
          <a:p>
            <a:pPr>
              <a:spcBef>
                <a:spcPts val="1200"/>
              </a:spcBef>
            </a:pPr>
            <a:r>
              <a:rPr lang="en-AU" sz="1800" dirty="0" smtClean="0"/>
              <a:t>Encouraging visits that you know will play a positive role in a clients recovery.</a:t>
            </a:r>
          </a:p>
          <a:p>
            <a:pPr>
              <a:spcBef>
                <a:spcPts val="1200"/>
              </a:spcBef>
            </a:pPr>
            <a:r>
              <a:rPr lang="en-AU" sz="1800" dirty="0" smtClean="0"/>
              <a:t>Detecting suspicious or unusual behaviour during a visit.</a:t>
            </a:r>
          </a:p>
          <a:p>
            <a:pPr>
              <a:spcBef>
                <a:spcPts val="1200"/>
              </a:spcBef>
            </a:pPr>
            <a:r>
              <a:rPr lang="en-AU" sz="1800" dirty="0" smtClean="0"/>
              <a:t>Acting on any misgivings you have before, during or after a visit.</a:t>
            </a:r>
          </a:p>
          <a:p>
            <a:pPr>
              <a:spcBef>
                <a:spcPts val="1200"/>
              </a:spcBef>
            </a:pPr>
            <a:r>
              <a:rPr lang="en-AU" sz="1800" dirty="0" smtClean="0"/>
              <a:t>Being quick to take action if something unexpected happens.</a:t>
            </a:r>
          </a:p>
        </p:txBody>
      </p:sp>
      <p:pic>
        <p:nvPicPr>
          <p:cNvPr id="6147" name="Picture 3"/>
          <p:cNvPicPr>
            <a:picLocks noChangeAspect="1" noChangeArrowheads="1"/>
          </p:cNvPicPr>
          <p:nvPr/>
        </p:nvPicPr>
        <p:blipFill>
          <a:blip r:embed="rId4" cstate="print"/>
          <a:srcRect/>
          <a:stretch>
            <a:fillRect/>
          </a:stretch>
        </p:blipFill>
        <p:spPr bwMode="auto">
          <a:xfrm>
            <a:off x="5421052" y="2060848"/>
            <a:ext cx="397844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692696"/>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Systemic Frameworks </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conceptual boundaries of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l="14384" r="7168"/>
          <a:stretch>
            <a:fillRect/>
          </a:stretch>
        </p:blipFill>
        <p:spPr bwMode="auto">
          <a:xfrm>
            <a:off x="8619407" y="636142"/>
            <a:ext cx="1286593" cy="1136674"/>
          </a:xfrm>
          <a:prstGeom prst="rect">
            <a:avLst/>
          </a:prstGeom>
          <a:noFill/>
          <a:ln w="9525">
            <a:noFill/>
            <a:miter lim="800000"/>
            <a:headEnd/>
            <a:tailEnd/>
          </a:ln>
        </p:spPr>
      </p:pic>
      <p:sp>
        <p:nvSpPr>
          <p:cNvPr id="7"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Outward Connections</a:t>
            </a:r>
            <a:endParaRPr lang="en-AU" b="1" cap="small" dirty="0">
              <a:effectLst>
                <a:outerShdw blurRad="38100" dist="38100" dir="2700000" algn="tl">
                  <a:srgbClr val="000000">
                    <a:alpha val="43137"/>
                  </a:srgbClr>
                </a:outerShdw>
              </a:effectLst>
            </a:endParaRPr>
          </a:p>
        </p:txBody>
      </p:sp>
      <p:sp>
        <p:nvSpPr>
          <p:cNvPr id="12" name="Content Placeholder 11"/>
          <p:cNvSpPr>
            <a:spLocks noGrp="1"/>
          </p:cNvSpPr>
          <p:nvPr>
            <p:ph sz="half" idx="1"/>
          </p:nvPr>
        </p:nvSpPr>
        <p:spPr>
          <a:xfrm>
            <a:off x="350489" y="1772817"/>
            <a:ext cx="5070563" cy="4605259"/>
          </a:xfrm>
        </p:spPr>
        <p:txBody>
          <a:bodyPr/>
          <a:lstStyle/>
          <a:p>
            <a:pPr>
              <a:spcBef>
                <a:spcPts val="1200"/>
              </a:spcBef>
            </a:pPr>
            <a:r>
              <a:rPr lang="en-AU" sz="1800" dirty="0" smtClean="0"/>
              <a:t>Developing clear management plans for when clients have leave.</a:t>
            </a:r>
          </a:p>
          <a:p>
            <a:pPr>
              <a:spcBef>
                <a:spcPts val="1200"/>
              </a:spcBef>
            </a:pPr>
            <a:r>
              <a:rPr lang="en-AU" sz="1800" dirty="0" smtClean="0"/>
              <a:t>Being clear with clients about the non-negotiable limits and rules of contact outside the service.</a:t>
            </a:r>
          </a:p>
          <a:p>
            <a:pPr>
              <a:spcBef>
                <a:spcPts val="1200"/>
              </a:spcBef>
            </a:pPr>
            <a:r>
              <a:rPr lang="en-AU" sz="1800" dirty="0" smtClean="0"/>
              <a:t>Acting decisively if those limits and rules are breached.</a:t>
            </a:r>
          </a:p>
          <a:p>
            <a:pPr>
              <a:spcBef>
                <a:spcPts val="1200"/>
              </a:spcBef>
            </a:pPr>
            <a:r>
              <a:rPr lang="en-AU" sz="1800" dirty="0" smtClean="0"/>
              <a:t>Ensuring clients understand the consequences of absconding.</a:t>
            </a:r>
          </a:p>
          <a:p>
            <a:pPr>
              <a:spcBef>
                <a:spcPts val="1200"/>
              </a:spcBef>
            </a:pPr>
            <a:r>
              <a:rPr lang="en-AU" sz="1800" dirty="0" smtClean="0"/>
              <a:t>Alert for signs of unusual behaviour that may indicate a possible abscond.</a:t>
            </a:r>
          </a:p>
          <a:p>
            <a:pPr>
              <a:spcBef>
                <a:spcPts val="1200"/>
              </a:spcBef>
            </a:pPr>
            <a:r>
              <a:rPr lang="en-AU" sz="1800" dirty="0" smtClean="0"/>
              <a:t>Acting quickly and safely if something unexpected happens.</a:t>
            </a:r>
          </a:p>
          <a:p>
            <a:pPr>
              <a:spcBef>
                <a:spcPts val="1200"/>
              </a:spcBef>
            </a:pPr>
            <a:r>
              <a:rPr lang="en-AU" sz="1800" dirty="0" smtClean="0"/>
              <a:t>Awareness of external responsibilities.</a:t>
            </a:r>
            <a:endParaRPr lang="en-US" altLang="en-US" sz="1800" dirty="0" smtClean="0"/>
          </a:p>
          <a:p>
            <a:endParaRPr lang="en-AU" dirty="0"/>
          </a:p>
        </p:txBody>
      </p:sp>
      <p:pic>
        <p:nvPicPr>
          <p:cNvPr id="6147" name="Picture 3"/>
          <p:cNvPicPr>
            <a:picLocks noChangeAspect="1" noChangeArrowheads="1"/>
          </p:cNvPicPr>
          <p:nvPr/>
        </p:nvPicPr>
        <p:blipFill>
          <a:blip r:embed="rId4" cstate="print"/>
          <a:srcRect/>
          <a:stretch>
            <a:fillRect/>
          </a:stretch>
        </p:blipFill>
        <p:spPr bwMode="auto">
          <a:xfrm>
            <a:off x="5421052" y="2060848"/>
            <a:ext cx="3978442"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4"/>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Recording Risk</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Ensuring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 is documented!</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84660"/>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 Statement</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72513" y="1700808"/>
            <a:ext cx="9205023" cy="4752528"/>
          </a:xfrm>
        </p:spPr>
        <p:txBody>
          <a:bodyPr>
            <a:noAutofit/>
          </a:bodyPr>
          <a:lstStyle/>
          <a:p>
            <a:pPr marL="0" indent="0">
              <a:spcBef>
                <a:spcPts val="0"/>
              </a:spcBef>
              <a:buNone/>
            </a:pPr>
            <a:r>
              <a:rPr lang="en-AU" sz="2200" b="1" dirty="0" smtClean="0"/>
              <a:t>Risk statements are a clear expression of risk in terms of the </a:t>
            </a:r>
            <a:r>
              <a:rPr lang="en-AU" sz="2200" b="1" i="1" dirty="0" smtClean="0"/>
              <a:t>nature</a:t>
            </a:r>
            <a:r>
              <a:rPr lang="en-AU" sz="2200" b="1" dirty="0" smtClean="0"/>
              <a:t>, </a:t>
            </a:r>
            <a:r>
              <a:rPr lang="en-AU" sz="2200" b="1" i="1" dirty="0" smtClean="0"/>
              <a:t>seriousness</a:t>
            </a:r>
            <a:r>
              <a:rPr lang="en-AU" sz="2200" b="1" dirty="0" smtClean="0"/>
              <a:t>, </a:t>
            </a:r>
            <a:r>
              <a:rPr lang="en-AU" sz="2200" b="1" i="1" dirty="0" smtClean="0"/>
              <a:t>pattern</a:t>
            </a:r>
            <a:r>
              <a:rPr lang="en-AU" sz="2200" b="1" dirty="0" smtClean="0"/>
              <a:t> and </a:t>
            </a:r>
            <a:r>
              <a:rPr lang="en-AU" sz="2200" b="1" i="1" dirty="0" smtClean="0"/>
              <a:t>likelihood</a:t>
            </a:r>
            <a:r>
              <a:rPr lang="en-AU" sz="2200" b="1" dirty="0" smtClean="0"/>
              <a:t> of harm.</a:t>
            </a:r>
            <a:r>
              <a:rPr lang="en-AU" sz="2400" b="1" dirty="0" smtClean="0"/>
              <a:t> </a:t>
            </a:r>
          </a:p>
          <a:p>
            <a:pPr marL="0" indent="0">
              <a:spcBef>
                <a:spcPts val="0"/>
              </a:spcBef>
              <a:buNone/>
            </a:pPr>
            <a:endParaRPr lang="en-AU" sz="600" b="1" dirty="0" smtClean="0"/>
          </a:p>
          <a:p>
            <a:pPr>
              <a:spcBef>
                <a:spcPts val="1200"/>
              </a:spcBef>
            </a:pPr>
            <a:r>
              <a:rPr lang="en-AU" sz="2000" b="1" dirty="0" smtClean="0"/>
              <a:t>Nature</a:t>
            </a:r>
            <a:r>
              <a:rPr lang="en-AU" sz="2000" dirty="0" smtClean="0"/>
              <a:t>: is the type of harm and possible or potential target/s. </a:t>
            </a:r>
          </a:p>
          <a:p>
            <a:pPr>
              <a:spcBef>
                <a:spcPts val="1200"/>
              </a:spcBef>
            </a:pPr>
            <a:r>
              <a:rPr lang="en-AU" sz="2000" b="1" dirty="0" smtClean="0"/>
              <a:t>Seriousness</a:t>
            </a:r>
            <a:r>
              <a:rPr lang="en-AU" sz="2000" dirty="0" smtClean="0"/>
              <a:t>: combines the degree of harm desired, the degree of harm intended, and the extent of planning in an episode of harm.</a:t>
            </a:r>
          </a:p>
          <a:p>
            <a:pPr>
              <a:spcBef>
                <a:spcPts val="1200"/>
              </a:spcBef>
            </a:pPr>
            <a:r>
              <a:rPr lang="en-AU" sz="2000" b="1" dirty="0" smtClean="0"/>
              <a:t>Pattern</a:t>
            </a:r>
            <a:r>
              <a:rPr lang="en-AU" sz="2000" dirty="0" smtClean="0"/>
              <a:t>: includes the onset, duration, frequency and escalation of harm.</a:t>
            </a:r>
            <a:endParaRPr lang="en-AU" sz="2000" b="1" dirty="0" smtClean="0"/>
          </a:p>
          <a:p>
            <a:pPr>
              <a:spcBef>
                <a:spcPts val="1200"/>
              </a:spcBef>
            </a:pPr>
            <a:r>
              <a:rPr lang="en-AU" sz="2000" b="1" dirty="0" smtClean="0"/>
              <a:t>Likelihood</a:t>
            </a:r>
            <a:r>
              <a:rPr lang="en-AU" sz="2000" dirty="0" smtClean="0"/>
              <a:t>: is understood as the current balance of risk and protective factors/strengths (not expressed as statistical probability).</a:t>
            </a:r>
            <a:r>
              <a:rPr lang="en-AU" sz="2000" b="1" dirty="0" smtClean="0"/>
              <a:t> </a:t>
            </a:r>
          </a:p>
          <a:p>
            <a:pPr marL="0" indent="0">
              <a:spcBef>
                <a:spcPts val="600"/>
              </a:spcBef>
              <a:buNone/>
            </a:pPr>
            <a:endParaRPr lang="en-AU" sz="800" dirty="0" smtClean="0"/>
          </a:p>
          <a:p>
            <a:pPr marL="0" indent="0">
              <a:spcBef>
                <a:spcPts val="600"/>
              </a:spcBef>
              <a:buNone/>
            </a:pPr>
            <a:r>
              <a:rPr lang="en-AU" sz="2200" dirty="0" smtClean="0"/>
              <a:t>This statement is then evaluated against the relevant risk criteria for the decision at hand. Risk statements can also be evaluated against legislative and professional practice considerations. </a:t>
            </a:r>
            <a:endParaRPr lang="en-US" altLang="en-US" sz="2200" dirty="0" smtClean="0"/>
          </a:p>
          <a:p>
            <a:pPr>
              <a:spcBef>
                <a:spcPts val="1800"/>
              </a:spcBef>
            </a:pPr>
            <a:endParaRPr lang="en-AU" sz="2000" b="1"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6768" y="1628800"/>
            <a:ext cx="9148760" cy="5112568"/>
          </a:xfrm>
        </p:spPr>
        <p:txBody>
          <a:bodyPr>
            <a:noAutofit/>
          </a:bodyPr>
          <a:lstStyle/>
          <a:p>
            <a:pPr marL="274320" indent="-274320" fontAlgn="auto">
              <a:spcBef>
                <a:spcPts val="0"/>
              </a:spcBef>
              <a:spcAft>
                <a:spcPts val="600"/>
              </a:spcAft>
              <a:buClr>
                <a:schemeClr val="accent3"/>
              </a:buClr>
              <a:buNone/>
              <a:defRPr/>
            </a:pPr>
            <a:r>
              <a:rPr lang="en-AU" sz="2200" b="1" dirty="0" smtClean="0"/>
              <a:t>Can be defined as:</a:t>
            </a:r>
          </a:p>
          <a:p>
            <a:pPr lvl="0">
              <a:spcBef>
                <a:spcPts val="1200"/>
              </a:spcBef>
              <a:defRPr/>
            </a:pPr>
            <a:r>
              <a:rPr lang="en-AU" sz="1800" dirty="0" smtClean="0"/>
              <a:t>A theoretically-based explanation or conceptualisation of the information from a specific assessment, used to proffer an ‘understanding’ of a case.</a:t>
            </a:r>
          </a:p>
          <a:p>
            <a:pPr lvl="0">
              <a:spcBef>
                <a:spcPts val="1200"/>
              </a:spcBef>
              <a:defRPr/>
            </a:pPr>
            <a:r>
              <a:rPr lang="en-AU" sz="1800" dirty="0" smtClean="0"/>
              <a:t>The level of ‘understanding’ is proportionate to the individuals age and stage of development, to the specific circumstances of the case and task at hand.</a:t>
            </a:r>
          </a:p>
          <a:p>
            <a:pPr lvl="0">
              <a:spcBef>
                <a:spcPts val="1200"/>
              </a:spcBef>
              <a:defRPr/>
            </a:pPr>
            <a:r>
              <a:rPr lang="en-AU" sz="1800" dirty="0" smtClean="0"/>
              <a:t>When assessing the risk of harm it needs to include a hypothesis of how, why and </a:t>
            </a:r>
            <a:r>
              <a:rPr lang="en-AU" sz="1800" dirty="0" smtClean="0"/>
              <a:t>   when </a:t>
            </a:r>
            <a:r>
              <a:rPr lang="en-AU" sz="1800" dirty="0" smtClean="0"/>
              <a:t>such aberrant behaviour might occur.</a:t>
            </a:r>
          </a:p>
          <a:p>
            <a:pPr lvl="0">
              <a:spcBef>
                <a:spcPts val="1200"/>
              </a:spcBef>
              <a:defRPr/>
            </a:pPr>
            <a:r>
              <a:rPr lang="en-AU" sz="1800" dirty="0" smtClean="0"/>
              <a:t>It demonstrates the interaction and role of respective and relevant risk factors, (highlighting precipitating risk factors) that might identify early warning signs and indicate</a:t>
            </a:r>
            <a:r>
              <a:rPr lang="en-AU" sz="1800" i="1" dirty="0" smtClean="0"/>
              <a:t> imminence.</a:t>
            </a:r>
            <a:endParaRPr lang="en-US" sz="1800" i="1" dirty="0" smtClean="0"/>
          </a:p>
          <a:p>
            <a:pPr marL="274320" indent="-274320" fontAlgn="auto">
              <a:spcAft>
                <a:spcPts val="0"/>
              </a:spcAft>
              <a:buClr>
                <a:schemeClr val="accent3"/>
              </a:buClr>
              <a:buNone/>
              <a:defRPr/>
            </a:pPr>
            <a:endParaRPr lang="en-AU" sz="1000" b="1" dirty="0" smtClean="0"/>
          </a:p>
          <a:p>
            <a:pPr marL="0" indent="0" fontAlgn="auto">
              <a:spcAft>
                <a:spcPts val="0"/>
              </a:spcAft>
              <a:buClr>
                <a:schemeClr val="accent3"/>
              </a:buClr>
              <a:buNone/>
              <a:defRPr/>
            </a:pPr>
            <a:r>
              <a:rPr lang="en-AU" sz="2000" dirty="0" smtClean="0"/>
              <a:t>This level of understanding is reached through ‘</a:t>
            </a:r>
            <a:r>
              <a:rPr lang="en-AU" sz="2000" i="1" dirty="0" smtClean="0"/>
              <a:t>analysis</a:t>
            </a:r>
            <a:r>
              <a:rPr lang="en-AU" sz="2000" dirty="0" smtClean="0"/>
              <a:t>’ and the risk formulation is seen to fundamentally link the assessment of risk with the process of risk management. </a:t>
            </a:r>
            <a:endParaRPr lang="en-AU" sz="2000" dirty="0" smtClean="0">
              <a:cs typeface="Times New Roman" pitchFamily="18" charset="0"/>
            </a:endParaRPr>
          </a:p>
        </p:txBody>
      </p:sp>
      <p:sp>
        <p:nvSpPr>
          <p:cNvPr id="8" name="Title 1"/>
          <p:cNvSpPr txBox="1">
            <a:spLocks/>
          </p:cNvSpPr>
          <p:nvPr/>
        </p:nvSpPr>
        <p:spPr bwMode="auto">
          <a:xfrm>
            <a:off x="417910" y="684660"/>
            <a:ext cx="9059863" cy="800125"/>
          </a:xfrm>
          <a:prstGeom prst="rect">
            <a:avLst/>
          </a:prstGeom>
          <a:noFill/>
          <a:ln w="9525">
            <a:noFill/>
            <a:miter lim="800000"/>
            <a:headEnd/>
            <a:tailEnd/>
          </a:ln>
        </p:spPr>
        <p:txBody>
          <a:bodyPr vert="horz" wrap="square" lIns="0" tIns="45720" rIns="0" bIns="0" numCol="1" anchor="b" anchorCtr="0" compatLnSpc="1">
            <a:prstTxWarp prst="textNoShape">
              <a:avLst/>
            </a:prstTxWarp>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AU" sz="5000" b="1" i="0" u="none" strike="noStrike" kern="1200" cap="small" spc="0" normalizeH="0" baseline="0" noProof="0" dirty="0" smtClean="0">
                <a:ln>
                  <a:noFill/>
                </a:ln>
                <a:solidFill>
                  <a:schemeClr val="tx2"/>
                </a:solidFill>
                <a:effectLst>
                  <a:outerShdw blurRad="38100" dist="38100" dir="2700000" algn="tl">
                    <a:srgbClr val="000000">
                      <a:alpha val="43137"/>
                    </a:srgbClr>
                  </a:outerShdw>
                </a:effectLst>
                <a:uLnTx/>
                <a:uFillTx/>
                <a:latin typeface="+mj-lt"/>
                <a:ea typeface="+mj-ea"/>
                <a:cs typeface="+mj-cs"/>
              </a:rPr>
              <a:t>Formulation</a:t>
            </a:r>
            <a:endParaRPr kumimoji="0" lang="en-AU" sz="5000" b="1" i="0" u="none" strike="noStrike" kern="1200" cap="small"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268760"/>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Risk Management Planning</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management of uncertainty!</a:t>
            </a:r>
            <a:br>
              <a:rPr lang="en-AU" sz="3600" b="1" dirty="0" smtClean="0">
                <a:solidFill>
                  <a:srgbClr val="0070C0"/>
                </a:solidFill>
                <a:effectLst>
                  <a:outerShdw blurRad="38100" dist="38100" dir="2700000" algn="tl">
                    <a:srgbClr val="000000">
                      <a:alpha val="43137"/>
                    </a:srgbClr>
                  </a:outerShdw>
                </a:effectLst>
              </a:rPr>
            </a:b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 Management</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49911" y="3573016"/>
            <a:ext cx="7559473" cy="2304256"/>
          </a:xfrm>
        </p:spPr>
        <p:txBody>
          <a:bodyPr>
            <a:noAutofit/>
          </a:bodyPr>
          <a:lstStyle/>
          <a:p>
            <a:pPr marL="0" indent="0" algn="just" fontAlgn="auto">
              <a:spcBef>
                <a:spcPts val="0"/>
              </a:spcBef>
              <a:spcAft>
                <a:spcPts val="0"/>
              </a:spcAft>
              <a:buClr>
                <a:schemeClr val="accent3"/>
              </a:buClr>
              <a:buNone/>
              <a:defRPr/>
            </a:pPr>
            <a:r>
              <a:rPr lang="en-AU" sz="2000" dirty="0" smtClean="0"/>
              <a:t>A Risk Management Plan is a shared and dynamic working document, based on a formulation or understanding of risk, in which preventative and contingency action plans show a clear link between identified risks and necessary action, those responsible for those actions, and the required communications. It is responsive to change and should outline review procedures.</a:t>
            </a:r>
          </a:p>
        </p:txBody>
      </p:sp>
      <p:sp>
        <p:nvSpPr>
          <p:cNvPr id="4" name="Content Placeholder 2"/>
          <p:cNvSpPr txBox="1">
            <a:spLocks/>
          </p:cNvSpPr>
          <p:nvPr/>
        </p:nvSpPr>
        <p:spPr bwMode="auto">
          <a:xfrm>
            <a:off x="554512" y="1628800"/>
            <a:ext cx="8502944" cy="158417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l" defTabSz="914400" rtl="0" eaLnBrk="1" fontAlgn="auto" latinLnBrk="0" hangingPunct="1">
              <a:lnSpc>
                <a:spcPct val="100000"/>
              </a:lnSpc>
              <a:spcBef>
                <a:spcPct val="20000"/>
              </a:spcBef>
              <a:spcAft>
                <a:spcPts val="0"/>
              </a:spcAft>
              <a:buClr>
                <a:schemeClr val="accent3"/>
              </a:buClr>
              <a:buSzPct val="95000"/>
              <a:tabLst/>
              <a:defRPr/>
            </a:pPr>
            <a:r>
              <a:rPr kumimoji="0" lang="en-AU" sz="2200" b="0" i="0" u="none" strike="noStrike" kern="1200" cap="none" spc="0" normalizeH="0" baseline="0" noProof="0" dirty="0" smtClean="0">
                <a:ln>
                  <a:noFill/>
                </a:ln>
                <a:solidFill>
                  <a:schemeClr val="tx1"/>
                </a:solidFill>
                <a:effectLst/>
                <a:uLnTx/>
                <a:uFillTx/>
                <a:latin typeface="+mn-lt"/>
                <a:ea typeface="+mn-ea"/>
                <a:cs typeface="+mn-cs"/>
              </a:rPr>
              <a:t>The ultimate goal of violence risk assessment is the prevention of harm; that is, minimising the likelihood of, </a:t>
            </a:r>
            <a:r>
              <a:rPr lang="en-AU" sz="2200" noProof="0" dirty="0" smtClean="0">
                <a:latin typeface="+mn-lt"/>
              </a:rPr>
              <a:t>and</a:t>
            </a:r>
            <a:r>
              <a:rPr kumimoji="0" lang="en-AU" sz="2200" b="0" i="0" u="none" strike="noStrike" kern="1200" cap="none" spc="0" normalizeH="0" baseline="0" noProof="0" dirty="0" smtClean="0">
                <a:ln>
                  <a:noFill/>
                </a:ln>
                <a:solidFill>
                  <a:schemeClr val="tx1"/>
                </a:solidFill>
                <a:effectLst/>
                <a:uLnTx/>
                <a:uFillTx/>
                <a:latin typeface="+mn-lt"/>
                <a:ea typeface="+mn-ea"/>
                <a:cs typeface="+mn-cs"/>
              </a:rPr>
              <a:t> negative consequences stemming from, any future violence.</a:t>
            </a:r>
          </a:p>
          <a:p>
            <a:pPr marR="0" lvl="0" algn="l" defTabSz="914400" rtl="0" eaLnBrk="1" fontAlgn="auto" latinLnBrk="0" hangingPunct="1">
              <a:lnSpc>
                <a:spcPct val="100000"/>
              </a:lnSpc>
              <a:spcBef>
                <a:spcPct val="20000"/>
              </a:spcBef>
              <a:spcAft>
                <a:spcPts val="0"/>
              </a:spcAft>
              <a:buClr>
                <a:schemeClr val="accent3"/>
              </a:buClr>
              <a:buSzPct val="95000"/>
              <a:tabLst/>
              <a:defRPr/>
            </a:pPr>
            <a:endParaRPr kumimoji="0" lang="en-AU" sz="1000" b="0" i="0" u="none" strike="noStrike" kern="1200" cap="none" spc="0" normalizeH="0" baseline="0" noProof="0" dirty="0" smtClean="0">
              <a:ln>
                <a:noFill/>
              </a:ln>
              <a:solidFill>
                <a:schemeClr val="tx1"/>
              </a:solidFill>
              <a:effectLst/>
              <a:uLnTx/>
              <a:uFillTx/>
              <a:latin typeface="+mn-lt"/>
              <a:ea typeface="+mn-ea"/>
              <a:cs typeface="+mn-cs"/>
            </a:endParaRPr>
          </a:p>
          <a:p>
            <a:pPr marR="0" lvl="0" defTabSz="914400" rtl="0" eaLnBrk="1" fontAlgn="auto" latinLnBrk="0" hangingPunct="1">
              <a:lnSpc>
                <a:spcPct val="100000"/>
              </a:lnSpc>
              <a:spcBef>
                <a:spcPct val="20000"/>
              </a:spcBef>
              <a:spcAft>
                <a:spcPts val="0"/>
              </a:spcAft>
              <a:buClr>
                <a:schemeClr val="accent3"/>
              </a:buClr>
              <a:buSzPct val="95000"/>
              <a:tabLst/>
              <a:defRPr/>
            </a:pPr>
            <a:r>
              <a:rPr kumimoji="0" lang="en-AU" sz="2000" i="1" u="none" strike="noStrike" kern="1200" cap="none" spc="0" normalizeH="0" baseline="0" noProof="0" dirty="0" smtClean="0">
                <a:ln>
                  <a:noFill/>
                </a:ln>
                <a:solidFill>
                  <a:schemeClr val="tx1"/>
                </a:solidFill>
                <a:effectLst/>
                <a:uLnTx/>
                <a:uFillTx/>
                <a:latin typeface="+mn-lt"/>
                <a:ea typeface="+mn-ea"/>
                <a:cs typeface="+mn-cs"/>
              </a:rPr>
              <a:t>A process co-ordinated via the development of risk management plan! </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194471" y="5877272"/>
            <a:ext cx="9439049"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R="0" lvl="0" algn="ctr" defTabSz="914400" rtl="0" eaLnBrk="1" fontAlgn="auto" latinLnBrk="0" hangingPunct="1">
              <a:lnSpc>
                <a:spcPct val="100000"/>
              </a:lnSpc>
              <a:spcBef>
                <a:spcPct val="20000"/>
              </a:spcBef>
              <a:spcAft>
                <a:spcPts val="0"/>
              </a:spcAft>
              <a:buClr>
                <a:schemeClr val="accent3"/>
              </a:buClr>
              <a:buSzPct val="95000"/>
              <a:tabLst/>
              <a:defRPr/>
            </a:pPr>
            <a:r>
              <a:rPr kumimoji="0" lang="en-AU" sz="2000" b="1" i="1" u="none" strike="noStrike" kern="1200" cap="none" spc="0" normalizeH="0" baseline="0" noProof="0" dirty="0" smtClean="0">
                <a:ln>
                  <a:noFill/>
                </a:ln>
                <a:solidFill>
                  <a:schemeClr val="tx1"/>
                </a:solidFill>
                <a:effectLst/>
                <a:uLnTx/>
                <a:uFillTx/>
                <a:latin typeface="+mn-lt"/>
                <a:ea typeface="+mn-ea"/>
                <a:cs typeface="+mn-cs"/>
              </a:rPr>
              <a:t>Risk </a:t>
            </a:r>
            <a:r>
              <a:rPr kumimoji="0" lang="en-AU" sz="2000" b="1" i="1" u="none" strike="noStrike" kern="1200" cap="none" spc="0" normalizeH="0" noProof="0" dirty="0" smtClean="0">
                <a:ln>
                  <a:noFill/>
                </a:ln>
                <a:solidFill>
                  <a:schemeClr val="tx1"/>
                </a:solidFill>
                <a:effectLst/>
                <a:uLnTx/>
                <a:uFillTx/>
                <a:latin typeface="+mn-lt"/>
                <a:ea typeface="+mn-ea"/>
                <a:cs typeface="+mn-cs"/>
              </a:rPr>
              <a:t>management </a:t>
            </a:r>
            <a:r>
              <a:rPr kumimoji="0" lang="en-AU" sz="2000" b="1" i="1" u="none" strike="noStrike" kern="1200" cap="none" spc="0" normalizeH="0" noProof="0" dirty="0" smtClean="0">
                <a:ln>
                  <a:noFill/>
                </a:ln>
                <a:solidFill>
                  <a:schemeClr val="tx1"/>
                </a:solidFill>
                <a:effectLst/>
                <a:uLnTx/>
                <a:uFillTx/>
                <a:latin typeface="+mn-lt"/>
                <a:ea typeface="+mn-ea"/>
                <a:cs typeface="+mn-cs"/>
              </a:rPr>
              <a:t>should always be grounded in a broader and detailed assessment of a client’s </a:t>
            </a:r>
            <a:r>
              <a:rPr lang="en-AU" sz="2000" b="1" i="1" dirty="0" smtClean="0">
                <a:latin typeface="+mn-lt"/>
              </a:rPr>
              <a:t>social, developmental and psychological needs!</a:t>
            </a:r>
            <a:endParaRPr kumimoji="0" lang="en-AU" sz="2000" b="1" i="1" u="none" strike="noStrike" kern="1200" cap="none" spc="0" normalizeH="0" baseline="0" noProof="0" dirty="0" smtClean="0">
              <a:ln>
                <a:noFill/>
              </a:ln>
              <a:solidFill>
                <a:schemeClr val="tx1"/>
              </a:solidFill>
              <a:effectLst/>
              <a:uLnTx/>
              <a:uFillTx/>
              <a:latin typeface="+mn-lt"/>
              <a:ea typeface="+mn-ea"/>
              <a:cs typeface="+mn-cs"/>
            </a:endParaRP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Char char=""/>
              <a:tabLst/>
              <a:defRPr/>
            </a:pPr>
            <a:endParaRPr kumimoji="0" lang="en-AU" sz="14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 Management Plan</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62523" y="2780928"/>
            <a:ext cx="8502945" cy="3456384"/>
          </a:xfrm>
        </p:spPr>
        <p:txBody>
          <a:bodyPr>
            <a:noAutofit/>
          </a:bodyPr>
          <a:lstStyle/>
          <a:p>
            <a:pPr marL="274320" indent="-274320" fontAlgn="auto">
              <a:spcBef>
                <a:spcPts val="1800"/>
              </a:spcBef>
              <a:spcAft>
                <a:spcPts val="0"/>
              </a:spcAft>
              <a:buClr>
                <a:schemeClr val="accent3"/>
              </a:buClr>
              <a:buFont typeface="Wingdings 2"/>
              <a:buChar char=""/>
              <a:defRPr/>
            </a:pPr>
            <a:r>
              <a:rPr lang="en-AU" sz="2000" b="1" dirty="0" smtClean="0"/>
              <a:t>Intervention</a:t>
            </a:r>
            <a:r>
              <a:rPr lang="en-AU" sz="2000" dirty="0" smtClean="0"/>
              <a:t>: intended to repair or restore adaptive functioning such that risk will be moderated as a consequence.</a:t>
            </a:r>
          </a:p>
          <a:p>
            <a:pPr marL="274320" indent="-274320" fontAlgn="auto">
              <a:spcBef>
                <a:spcPts val="1800"/>
              </a:spcBef>
              <a:spcAft>
                <a:spcPts val="0"/>
              </a:spcAft>
              <a:buClr>
                <a:schemeClr val="accent3"/>
              </a:buClr>
              <a:buFont typeface="Wingdings 2"/>
              <a:buChar char=""/>
              <a:defRPr/>
            </a:pPr>
            <a:r>
              <a:rPr lang="en-AU" sz="2000" b="1" dirty="0" smtClean="0"/>
              <a:t>Supervision strategies</a:t>
            </a:r>
            <a:r>
              <a:rPr lang="en-AU" sz="2000" dirty="0" smtClean="0"/>
              <a:t>: to support the individual such that risk factors do not become ‘active’ and protective factors dominate.</a:t>
            </a:r>
          </a:p>
          <a:p>
            <a:pPr marL="274320" indent="-274320" fontAlgn="auto">
              <a:spcBef>
                <a:spcPts val="1800"/>
              </a:spcBef>
              <a:spcAft>
                <a:spcPts val="0"/>
              </a:spcAft>
              <a:buClr>
                <a:schemeClr val="accent3"/>
              </a:buClr>
              <a:buFont typeface="Wingdings 2"/>
              <a:buChar char=""/>
              <a:defRPr/>
            </a:pPr>
            <a:r>
              <a:rPr lang="en-AU" sz="2000" b="1" dirty="0" smtClean="0"/>
              <a:t>Monitoring guidelines</a:t>
            </a:r>
            <a:r>
              <a:rPr lang="en-AU" sz="2000" dirty="0" smtClean="0"/>
              <a:t>: are those aspects of a client's presentation that signify early warning signs of a relapse into violence.</a:t>
            </a:r>
          </a:p>
          <a:p>
            <a:pPr marL="274320" indent="-274320" fontAlgn="auto">
              <a:spcBef>
                <a:spcPts val="1800"/>
              </a:spcBef>
              <a:spcAft>
                <a:spcPts val="0"/>
              </a:spcAft>
              <a:buClr>
                <a:schemeClr val="accent3"/>
              </a:buClr>
              <a:buFont typeface="Wingdings 2"/>
              <a:buChar char=""/>
              <a:defRPr/>
            </a:pPr>
            <a:r>
              <a:rPr lang="en-AU" sz="2000" b="1" dirty="0" smtClean="0"/>
              <a:t>Victim safety planning</a:t>
            </a:r>
            <a:r>
              <a:rPr lang="en-AU" sz="2000" dirty="0" smtClean="0"/>
              <a:t>: is a selection of strategies used with potential victims to harden them against violence in the future.</a:t>
            </a:r>
            <a:endParaRPr lang="en-AU" sz="2000" b="1" dirty="0" smtClean="0">
              <a:cs typeface="Times New Roman" pitchFamily="18" charset="0"/>
            </a:endParaRPr>
          </a:p>
        </p:txBody>
      </p:sp>
      <p:sp>
        <p:nvSpPr>
          <p:cNvPr id="4" name="Content Placeholder 2"/>
          <p:cNvSpPr txBox="1">
            <a:spLocks/>
          </p:cNvSpPr>
          <p:nvPr/>
        </p:nvSpPr>
        <p:spPr bwMode="auto">
          <a:xfrm>
            <a:off x="506506" y="1628800"/>
            <a:ext cx="8923436"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just" defTabSz="914400" rtl="0" eaLnBrk="1" fontAlgn="auto" latinLnBrk="0" hangingPunct="1">
              <a:lnSpc>
                <a:spcPct val="100000"/>
              </a:lnSpc>
              <a:spcBef>
                <a:spcPts val="0"/>
              </a:spcBef>
              <a:spcAft>
                <a:spcPts val="0"/>
              </a:spcAft>
              <a:buClr>
                <a:schemeClr val="accent3"/>
              </a:buClr>
              <a:buSzPct val="95000"/>
              <a:buFont typeface="Wingdings 2" pitchFamily="18" charset="2"/>
              <a:buNone/>
              <a:tabLst/>
              <a:defRPr/>
            </a:pPr>
            <a:r>
              <a:rPr kumimoji="0" lang="en-AU" sz="2200" b="0" i="0" u="none" strike="noStrike" kern="1200" cap="none" spc="0" normalizeH="0" baseline="0" noProof="0" dirty="0" smtClean="0">
                <a:ln>
                  <a:noFill/>
                </a:ln>
                <a:solidFill>
                  <a:schemeClr val="tx1"/>
                </a:solidFill>
                <a:effectLst/>
                <a:uLnTx/>
                <a:uFillTx/>
                <a:latin typeface="+mn-lt"/>
                <a:ea typeface="+mn-ea"/>
                <a:cs typeface="+mn-cs"/>
              </a:rPr>
              <a:t>A shared and dynamic working document, based on a formulation or understanding of risk, which generally incorporates a number</a:t>
            </a:r>
            <a:r>
              <a:rPr kumimoji="0" lang="en-AU" sz="2200" b="0" i="0" u="none" strike="noStrike" kern="1200" cap="none" spc="0" normalizeH="0" noProof="0" dirty="0" smtClean="0">
                <a:ln>
                  <a:noFill/>
                </a:ln>
                <a:solidFill>
                  <a:schemeClr val="tx1"/>
                </a:solidFill>
                <a:effectLst/>
                <a:uLnTx/>
                <a:uFillTx/>
                <a:latin typeface="+mn-lt"/>
                <a:ea typeface="+mn-ea"/>
                <a:cs typeface="+mn-cs"/>
              </a:rPr>
              <a:t> </a:t>
            </a:r>
            <a:r>
              <a:rPr lang="en-AU" sz="2200" dirty="0" smtClean="0">
                <a:latin typeface="+mn-lt"/>
              </a:rPr>
              <a:t>of risk management strategies that fall into four activities:</a:t>
            </a:r>
            <a:endParaRPr kumimoji="0" lang="en-AU" sz="2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272480" y="6093296"/>
            <a:ext cx="936104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chemeClr val="accent3"/>
              </a:buClr>
              <a:buSzPct val="95000"/>
              <a:buFont typeface="Wingdings 2" pitchFamily="18" charset="2"/>
              <a:buNone/>
              <a:tabLst/>
              <a:defRPr/>
            </a:pPr>
            <a:r>
              <a:rPr kumimoji="0" lang="en-AU" sz="2000" b="1" i="1" u="none" strike="noStrike" kern="1200" cap="none" spc="0" normalizeH="0" baseline="0" noProof="0" dirty="0" smtClean="0">
                <a:ln>
                  <a:noFill/>
                </a:ln>
                <a:solidFill>
                  <a:schemeClr val="tx1"/>
                </a:solidFill>
                <a:effectLst/>
                <a:uLnTx/>
                <a:uFillTx/>
                <a:latin typeface="+mn-lt"/>
                <a:ea typeface="+mn-ea"/>
                <a:cs typeface="+mn-cs"/>
              </a:rPr>
              <a:t>Organisation </a:t>
            </a:r>
            <a:r>
              <a:rPr lang="en-AU" sz="2000" b="1" i="1" noProof="0" dirty="0" smtClean="0">
                <a:latin typeface="+mn-lt"/>
              </a:rPr>
              <a:t>security (structural, procedural, relational) has varying degrees of influence across each activity that requires consideration!</a:t>
            </a:r>
            <a:endParaRPr kumimoji="0" lang="en-AU" sz="2000" b="1" i="1"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Intervention</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506" y="1628800"/>
            <a:ext cx="8736971" cy="5112568"/>
          </a:xfrm>
        </p:spPr>
        <p:txBody>
          <a:bodyPr>
            <a:noAutofit/>
          </a:bodyPr>
          <a:lstStyle/>
          <a:p>
            <a:pPr>
              <a:spcBef>
                <a:spcPts val="1200"/>
              </a:spcBef>
            </a:pPr>
            <a:r>
              <a:rPr lang="en-AU" sz="2000" dirty="0" smtClean="0"/>
              <a:t>Intervention and rehabilitation strategies act to instil, repair or restore adaptive functioning.  </a:t>
            </a:r>
          </a:p>
          <a:p>
            <a:pPr>
              <a:spcBef>
                <a:spcPts val="1200"/>
              </a:spcBef>
            </a:pPr>
            <a:r>
              <a:rPr lang="en-AU" sz="2000" dirty="0" smtClean="0"/>
              <a:t>Interventions are specific programmes, activities or techniques focused on changing a behaviour or treating a particular problem.</a:t>
            </a:r>
          </a:p>
          <a:p>
            <a:pPr>
              <a:spcBef>
                <a:spcPts val="1200"/>
              </a:spcBef>
            </a:pPr>
            <a:r>
              <a:rPr lang="en-AU" sz="2000" dirty="0" smtClean="0"/>
              <a:t>The ‘</a:t>
            </a:r>
            <a:r>
              <a:rPr lang="en-AU" sz="2000" i="1" dirty="0" smtClean="0"/>
              <a:t>responsivity’</a:t>
            </a:r>
            <a:r>
              <a:rPr lang="en-AU" sz="2000" dirty="0" smtClean="0"/>
              <a:t> principle stresses the importance of matching interventions to an individual’s characteristics (learning ability and style, motivation, personality, level of communication skills).</a:t>
            </a:r>
          </a:p>
          <a:p>
            <a:pPr>
              <a:spcBef>
                <a:spcPts val="1200"/>
              </a:spcBef>
            </a:pPr>
            <a:r>
              <a:rPr lang="en-AU" sz="2000" dirty="0" smtClean="0"/>
              <a:t>In more complex cases there may be a range of interventions that must be co-ordinated within a plan.</a:t>
            </a:r>
          </a:p>
          <a:p>
            <a:pPr>
              <a:spcBef>
                <a:spcPts val="1200"/>
              </a:spcBef>
            </a:pPr>
            <a:r>
              <a:rPr lang="en-AU" sz="2000" dirty="0" smtClean="0"/>
              <a:t>Consideration must be given to Medical/Psychiatric factors (medication, mental state/illness); Psychological (e.g., personality, </a:t>
            </a:r>
            <a:r>
              <a:rPr lang="en-AU" sz="2000" b="1" i="1" dirty="0" smtClean="0"/>
              <a:t>behaviour management plans</a:t>
            </a:r>
            <a:r>
              <a:rPr lang="en-AU" sz="2000" dirty="0" smtClean="0"/>
              <a:t>, trauma, D&amp;A, cognitive skills, </a:t>
            </a:r>
            <a:r>
              <a:rPr lang="en-AU" sz="2000" dirty="0" smtClean="0"/>
              <a:t>offending     behaviour</a:t>
            </a:r>
            <a:r>
              <a:rPr lang="en-AU" sz="2000" dirty="0" smtClean="0"/>
              <a:t>); Psychosocial (e.g., ADL’s, good </a:t>
            </a:r>
            <a:r>
              <a:rPr lang="en-AU" sz="2000" dirty="0" smtClean="0"/>
              <a:t>lives domains</a:t>
            </a:r>
            <a:r>
              <a:rPr lang="en-AU" sz="2000" dirty="0" smtClean="0"/>
              <a:t>).</a:t>
            </a:r>
          </a:p>
        </p:txBody>
      </p:sp>
      <p:pic>
        <p:nvPicPr>
          <p:cNvPr id="4" name="Picture 3" descr="2011-05-05-BONUS-COMIC-Intervention.jpg"/>
          <p:cNvPicPr>
            <a:picLocks noChangeAspect="1"/>
          </p:cNvPicPr>
          <p:nvPr/>
        </p:nvPicPr>
        <p:blipFill>
          <a:blip r:embed="rId3" cstate="print"/>
          <a:srcRect r="2669" b="4770"/>
          <a:stretch>
            <a:fillRect/>
          </a:stretch>
        </p:blipFill>
        <p:spPr>
          <a:xfrm>
            <a:off x="8463390" y="5733256"/>
            <a:ext cx="1442610" cy="1124744"/>
          </a:xfrm>
          <a:prstGeom prst="rect">
            <a:avLst/>
          </a:prstGeom>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Supervision</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506" y="1628800"/>
            <a:ext cx="9127014" cy="4824536"/>
          </a:xfrm>
        </p:spPr>
        <p:txBody>
          <a:bodyPr>
            <a:noAutofit/>
          </a:bodyPr>
          <a:lstStyle/>
          <a:p>
            <a:pPr marL="274320" indent="-274320" fontAlgn="auto">
              <a:spcAft>
                <a:spcPts val="0"/>
              </a:spcAft>
              <a:buClr>
                <a:schemeClr val="accent3"/>
              </a:buClr>
              <a:buFont typeface="Wingdings 2"/>
              <a:buChar char=""/>
              <a:defRPr/>
            </a:pPr>
            <a:r>
              <a:rPr lang="en-AU" sz="2000" dirty="0" smtClean="0"/>
              <a:t>The activity of overseeing or administering an order or condition in a manner consistent with legislation and procedures to ensure compliance.</a:t>
            </a:r>
          </a:p>
          <a:p>
            <a:pPr marL="274320" indent="-274320" fontAlgn="auto">
              <a:spcBef>
                <a:spcPts val="1800"/>
              </a:spcBef>
              <a:spcAft>
                <a:spcPts val="0"/>
              </a:spcAft>
              <a:buClr>
                <a:schemeClr val="accent3"/>
              </a:buClr>
              <a:buFont typeface="Wingdings 2"/>
              <a:buChar char=""/>
              <a:defRPr/>
            </a:pPr>
            <a:r>
              <a:rPr lang="en-AU" sz="2000" dirty="0" smtClean="0"/>
              <a:t>Intended to support the client such that risk factors do not become ‘active’ and protective factors dominate.</a:t>
            </a:r>
          </a:p>
          <a:p>
            <a:pPr marL="274320" indent="-274320" fontAlgn="auto">
              <a:spcBef>
                <a:spcPts val="1800"/>
              </a:spcBef>
              <a:spcAft>
                <a:spcPts val="0"/>
              </a:spcAft>
              <a:buClr>
                <a:schemeClr val="accent3"/>
              </a:buClr>
              <a:buFont typeface="Wingdings 2"/>
              <a:buChar char=""/>
              <a:defRPr/>
            </a:pPr>
            <a:r>
              <a:rPr lang="en-AU" sz="2000" dirty="0" smtClean="0"/>
              <a:t>A means by which a relationship is established with the client, to ensure engagement through dialogue in a process of change and compliance.</a:t>
            </a:r>
          </a:p>
          <a:p>
            <a:pPr marL="274320" indent="-274320" fontAlgn="auto">
              <a:spcBef>
                <a:spcPts val="1800"/>
              </a:spcBef>
              <a:spcAft>
                <a:spcPts val="0"/>
              </a:spcAft>
              <a:buClr>
                <a:schemeClr val="accent3"/>
              </a:buClr>
              <a:buFont typeface="Wingdings 2"/>
              <a:buChar char=""/>
              <a:defRPr/>
            </a:pPr>
            <a:r>
              <a:rPr lang="en-AU" sz="2000" dirty="0" smtClean="0"/>
              <a:t>Either voluntary or statutory, with the principle of ‘proportionality’ being kept in mind (i.e., the least restrictive measures necessary).</a:t>
            </a:r>
          </a:p>
          <a:p>
            <a:pPr marL="274320" indent="-274320" fontAlgn="auto">
              <a:spcBef>
                <a:spcPts val="1800"/>
              </a:spcBef>
              <a:spcAft>
                <a:spcPts val="0"/>
              </a:spcAft>
              <a:buClr>
                <a:schemeClr val="accent3"/>
              </a:buClr>
              <a:buFont typeface="Wingdings 2"/>
              <a:buChar char=""/>
              <a:defRPr/>
            </a:pPr>
            <a:r>
              <a:rPr lang="en-AU" sz="2000" dirty="0" smtClean="0"/>
              <a:t>Include rules governing potential restrictions on activity, movement, associations, communications, victim access.</a:t>
            </a:r>
          </a:p>
        </p:txBody>
      </p:sp>
      <p:pic>
        <p:nvPicPr>
          <p:cNvPr id="4" name="Picture 3" descr="images (24).jpg"/>
          <p:cNvPicPr>
            <a:picLocks noChangeAspect="1"/>
          </p:cNvPicPr>
          <p:nvPr/>
        </p:nvPicPr>
        <p:blipFill>
          <a:blip r:embed="rId3" cstate="print"/>
          <a:stretch>
            <a:fillRect/>
          </a:stretch>
        </p:blipFill>
        <p:spPr>
          <a:xfrm>
            <a:off x="8541399" y="5805264"/>
            <a:ext cx="1364601" cy="1052736"/>
          </a:xfrm>
          <a:prstGeom prst="rect">
            <a:avLst/>
          </a:prstGeo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Monitoring</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506" y="1628800"/>
            <a:ext cx="8502945" cy="4680520"/>
          </a:xfrm>
        </p:spPr>
        <p:txBody>
          <a:bodyPr>
            <a:noAutofit/>
          </a:bodyPr>
          <a:lstStyle/>
          <a:p>
            <a:pPr>
              <a:spcBef>
                <a:spcPts val="1800"/>
              </a:spcBef>
            </a:pPr>
            <a:r>
              <a:rPr lang="en-AU" sz="2000" dirty="0" smtClean="0"/>
              <a:t>Involves  observational activities intended to determine progress or deterioration, and is alert to needed changes in the plan.</a:t>
            </a:r>
          </a:p>
          <a:p>
            <a:pPr>
              <a:spcBef>
                <a:spcPts val="1800"/>
              </a:spcBef>
            </a:pPr>
            <a:r>
              <a:rPr lang="en-AU" sz="2000" dirty="0" smtClean="0"/>
              <a:t>Is an active component of risk management and is of prime importance when managing the risk of harm.</a:t>
            </a:r>
          </a:p>
          <a:p>
            <a:pPr>
              <a:spcBef>
                <a:spcPts val="1800"/>
              </a:spcBef>
            </a:pPr>
            <a:r>
              <a:rPr lang="en-AU" sz="2000" dirty="0" smtClean="0"/>
              <a:t>Supports contingency plans and informs response readiness to change.</a:t>
            </a:r>
          </a:p>
          <a:p>
            <a:pPr>
              <a:spcBef>
                <a:spcPts val="1800"/>
              </a:spcBef>
            </a:pPr>
            <a:r>
              <a:rPr lang="en-AU" sz="2000" dirty="0" smtClean="0"/>
              <a:t>Includes monitoring guidelines, which are those aspects that signify early warning signs (‘</a:t>
            </a:r>
            <a:r>
              <a:rPr lang="en-AU" sz="2000" i="1" dirty="0" smtClean="0"/>
              <a:t>red flags</a:t>
            </a:r>
            <a:r>
              <a:rPr lang="en-AU" sz="2000" dirty="0" smtClean="0"/>
              <a:t>’) of a relapse into violence.</a:t>
            </a:r>
          </a:p>
          <a:p>
            <a:pPr>
              <a:spcBef>
                <a:spcPts val="1800"/>
              </a:spcBef>
            </a:pPr>
            <a:r>
              <a:rPr lang="en-AU" sz="2000" dirty="0" smtClean="0"/>
              <a:t>Helps identify what circumstances, occurrences, or  events, should trigger a re-assessment of risk.</a:t>
            </a:r>
            <a:endParaRPr lang="en-AU" sz="2000" dirty="0" smtClean="0">
              <a:cs typeface="Times New Roman" pitchFamily="18" charset="0"/>
            </a:endParaRPr>
          </a:p>
        </p:txBody>
      </p:sp>
      <p:pic>
        <p:nvPicPr>
          <p:cNvPr id="4" name="Picture 3" descr="download (13).jpg"/>
          <p:cNvPicPr>
            <a:picLocks noChangeAspect="1"/>
          </p:cNvPicPr>
          <p:nvPr/>
        </p:nvPicPr>
        <p:blipFill>
          <a:blip r:embed="rId3" cstate="print"/>
          <a:stretch>
            <a:fillRect/>
          </a:stretch>
        </p:blipFill>
        <p:spPr>
          <a:xfrm>
            <a:off x="8541399" y="5877272"/>
            <a:ext cx="1364601" cy="98072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Governing Legislation</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066679" y="1556792"/>
            <a:ext cx="6084676" cy="5300274"/>
          </a:xfrm>
        </p:spPr>
        <p:txBody>
          <a:bodyPr>
            <a:noAutofit/>
          </a:bodyPr>
          <a:lstStyle/>
          <a:p>
            <a:pPr marL="274320" indent="-274320" fontAlgn="auto">
              <a:spcAft>
                <a:spcPts val="0"/>
              </a:spcAft>
              <a:buClr>
                <a:schemeClr val="accent3"/>
              </a:buClr>
              <a:buFont typeface="Wingdings 2"/>
              <a:buChar char=""/>
              <a:defRPr/>
            </a:pPr>
            <a:r>
              <a:rPr lang="en-AU" sz="2400" i="1" dirty="0" smtClean="0"/>
              <a:t>Disability Act 2006</a:t>
            </a:r>
          </a:p>
          <a:p>
            <a:pPr marL="274320" indent="-274320" fontAlgn="auto">
              <a:spcAft>
                <a:spcPts val="0"/>
              </a:spcAft>
              <a:buClr>
                <a:schemeClr val="accent3"/>
              </a:buClr>
              <a:buFont typeface="Wingdings 2"/>
              <a:buChar char=""/>
              <a:defRPr/>
            </a:pPr>
            <a:r>
              <a:rPr lang="en-AU" sz="2400" i="1" dirty="0" smtClean="0"/>
              <a:t>Mental Health Act 2014</a:t>
            </a:r>
          </a:p>
          <a:p>
            <a:pPr marL="274320" indent="-274320" fontAlgn="auto">
              <a:spcAft>
                <a:spcPts val="0"/>
              </a:spcAft>
              <a:buClr>
                <a:schemeClr val="accent3"/>
              </a:buClr>
              <a:buFont typeface="Wingdings 2"/>
              <a:buChar char=""/>
              <a:defRPr/>
            </a:pPr>
            <a:r>
              <a:rPr lang="en-AU" sz="2400" i="1" dirty="0" smtClean="0"/>
              <a:t>Children, Youth &amp; Families Act 2005</a:t>
            </a:r>
          </a:p>
          <a:p>
            <a:pPr marL="274320" indent="-274320" fontAlgn="auto">
              <a:spcAft>
                <a:spcPts val="0"/>
              </a:spcAft>
              <a:buClr>
                <a:schemeClr val="accent3"/>
              </a:buClr>
              <a:buFont typeface="Wingdings 2"/>
              <a:buChar char=""/>
              <a:defRPr/>
            </a:pPr>
            <a:r>
              <a:rPr lang="en-AU" sz="2400" i="1" dirty="0" smtClean="0"/>
              <a:t>Crimes (Mental Impairment and Unfitness to be Tried) Act 1997</a:t>
            </a:r>
          </a:p>
          <a:p>
            <a:pPr marL="274320" indent="-274320" fontAlgn="auto">
              <a:spcAft>
                <a:spcPts val="0"/>
              </a:spcAft>
              <a:buClr>
                <a:schemeClr val="accent3"/>
              </a:buClr>
              <a:buFont typeface="Wingdings 2"/>
              <a:buChar char=""/>
              <a:defRPr/>
            </a:pPr>
            <a:r>
              <a:rPr lang="en-AU" sz="2400" i="1" dirty="0" smtClean="0"/>
              <a:t>Crimes Act 1958</a:t>
            </a:r>
          </a:p>
          <a:p>
            <a:pPr marL="274320" indent="-274320" fontAlgn="auto">
              <a:spcAft>
                <a:spcPts val="0"/>
              </a:spcAft>
              <a:buClr>
                <a:schemeClr val="accent3"/>
              </a:buClr>
              <a:buFont typeface="Wingdings 2"/>
              <a:buChar char=""/>
              <a:defRPr/>
            </a:pPr>
            <a:r>
              <a:rPr lang="en-AU" sz="2400" i="1" dirty="0" smtClean="0"/>
              <a:t>Evidence Act 2008</a:t>
            </a:r>
          </a:p>
          <a:p>
            <a:pPr marL="274320" indent="-274320" fontAlgn="auto">
              <a:spcAft>
                <a:spcPts val="0"/>
              </a:spcAft>
              <a:buClr>
                <a:schemeClr val="accent3"/>
              </a:buClr>
              <a:buFont typeface="Wingdings 2"/>
              <a:buChar char=""/>
              <a:defRPr/>
            </a:pPr>
            <a:r>
              <a:rPr lang="en-AU" sz="2400" i="1" dirty="0" smtClean="0"/>
              <a:t>Occupational Health &amp; Safety Act 2004</a:t>
            </a:r>
          </a:p>
          <a:p>
            <a:pPr marL="274320" indent="-274320" fontAlgn="auto">
              <a:spcAft>
                <a:spcPts val="0"/>
              </a:spcAft>
              <a:buClr>
                <a:schemeClr val="accent3"/>
              </a:buClr>
              <a:buFont typeface="Wingdings 2"/>
              <a:buChar char=""/>
              <a:defRPr/>
            </a:pPr>
            <a:r>
              <a:rPr lang="en-AU" sz="2400" i="1" dirty="0" smtClean="0"/>
              <a:t>Victorian Charter of Human Rights &amp; Responsibilities Act 2006 </a:t>
            </a:r>
          </a:p>
          <a:p>
            <a:pPr marL="274320" indent="-274320" fontAlgn="auto">
              <a:spcAft>
                <a:spcPts val="0"/>
              </a:spcAft>
              <a:buClr>
                <a:schemeClr val="accent3"/>
              </a:buClr>
              <a:buFont typeface="Wingdings 2"/>
              <a:buChar char=""/>
              <a:defRPr/>
            </a:pPr>
            <a:r>
              <a:rPr lang="en-AU" sz="2400" i="1" dirty="0" smtClean="0">
                <a:cs typeface="Times New Roman" pitchFamily="18" charset="0"/>
              </a:rPr>
              <a:t>Freedom of Information Act 1982</a:t>
            </a:r>
          </a:p>
          <a:p>
            <a:pPr marL="274320" indent="-274320" fontAlgn="auto">
              <a:spcAft>
                <a:spcPts val="0"/>
              </a:spcAft>
              <a:buClr>
                <a:schemeClr val="accent3"/>
              </a:buClr>
              <a:buFont typeface="Wingdings 2"/>
              <a:buChar char=""/>
              <a:defRPr/>
            </a:pPr>
            <a:r>
              <a:rPr lang="en-AU" sz="2400" i="1" dirty="0" smtClean="0">
                <a:cs typeface="Times New Roman" pitchFamily="18" charset="0"/>
              </a:rPr>
              <a:t>Residential Tenancies Act 1997</a:t>
            </a:r>
          </a:p>
        </p:txBody>
      </p:sp>
      <p:pic>
        <p:nvPicPr>
          <p:cNvPr id="5" name="Picture 4" descr="download (7).jpg"/>
          <p:cNvPicPr>
            <a:picLocks noChangeAspect="1"/>
          </p:cNvPicPr>
          <p:nvPr/>
        </p:nvPicPr>
        <p:blipFill>
          <a:blip r:embed="rId3" cstate="print"/>
          <a:stretch>
            <a:fillRect/>
          </a:stretch>
        </p:blipFill>
        <p:spPr>
          <a:xfrm>
            <a:off x="8229365" y="5780618"/>
            <a:ext cx="1684428" cy="1104767"/>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Victim Safety Planning</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506506" y="1628800"/>
            <a:ext cx="8112901" cy="4680520"/>
          </a:xfrm>
        </p:spPr>
        <p:txBody>
          <a:bodyPr>
            <a:noAutofit/>
          </a:bodyPr>
          <a:lstStyle/>
          <a:p>
            <a:pPr>
              <a:spcBef>
                <a:spcPts val="1800"/>
              </a:spcBef>
            </a:pPr>
            <a:r>
              <a:rPr lang="en-AU" sz="2000" dirty="0" smtClean="0"/>
              <a:t>Risk management activities where attention is drawn to the safety of specific individuals or groups who may become victims.</a:t>
            </a:r>
          </a:p>
          <a:p>
            <a:pPr>
              <a:spcBef>
                <a:spcPts val="1800"/>
              </a:spcBef>
            </a:pPr>
            <a:r>
              <a:rPr lang="en-AU" sz="2000" dirty="0" smtClean="0"/>
              <a:t>Attempts to devise preventative or contingency strategies. </a:t>
            </a:r>
          </a:p>
          <a:p>
            <a:pPr>
              <a:spcBef>
                <a:spcPts val="1800"/>
              </a:spcBef>
            </a:pPr>
            <a:r>
              <a:rPr lang="en-AU" sz="2000" dirty="0" smtClean="0"/>
              <a:t>Consideration of past victimology is of critical importance.</a:t>
            </a:r>
          </a:p>
          <a:p>
            <a:pPr>
              <a:spcBef>
                <a:spcPts val="1800"/>
              </a:spcBef>
            </a:pPr>
            <a:r>
              <a:rPr lang="en-AU" sz="2000" dirty="0" smtClean="0"/>
              <a:t>A client may be both a victim and perpetrator of aberrant behaviour. </a:t>
            </a:r>
            <a:endParaRPr lang="en-US" altLang="en-US" sz="2000" dirty="0" smtClean="0"/>
          </a:p>
          <a:p>
            <a:pPr marL="274320" indent="-274320" fontAlgn="auto">
              <a:spcBef>
                <a:spcPts val="1800"/>
              </a:spcBef>
              <a:spcAft>
                <a:spcPts val="0"/>
              </a:spcAft>
              <a:buClr>
                <a:schemeClr val="accent3"/>
              </a:buClr>
              <a:buFont typeface="Wingdings 2"/>
              <a:buChar char=""/>
              <a:defRPr/>
            </a:pPr>
            <a:r>
              <a:rPr lang="en-AU" sz="2000" dirty="0" smtClean="0">
                <a:cs typeface="Times New Roman" pitchFamily="18" charset="0"/>
              </a:rPr>
              <a:t>‘Target hardening’ involves increasing victim resilience toward future impacts of harm or violence.</a:t>
            </a:r>
          </a:p>
          <a:p>
            <a:pPr marL="274320" indent="-274320" fontAlgn="auto">
              <a:spcBef>
                <a:spcPts val="1800"/>
              </a:spcBef>
              <a:spcAft>
                <a:spcPts val="0"/>
              </a:spcAft>
              <a:buClr>
                <a:schemeClr val="accent3"/>
              </a:buClr>
              <a:buFont typeface="Wingdings 2"/>
              <a:buChar char=""/>
              <a:defRPr/>
            </a:pPr>
            <a:r>
              <a:rPr lang="en-AU" sz="2000" dirty="0" smtClean="0">
                <a:cs typeface="Times New Roman" pitchFamily="18" charset="0"/>
              </a:rPr>
              <a:t>May include self-protective behaviours, personal boundaries, safe space, formal communication, training, education, clinical supervision, and relational security. </a:t>
            </a:r>
          </a:p>
        </p:txBody>
      </p:sp>
      <p:pic>
        <p:nvPicPr>
          <p:cNvPr id="4" name="Picture 3" descr="article.jpg"/>
          <p:cNvPicPr>
            <a:picLocks noChangeAspect="1"/>
          </p:cNvPicPr>
          <p:nvPr/>
        </p:nvPicPr>
        <p:blipFill>
          <a:blip r:embed="rId3" cstate="print"/>
          <a:srcRect l="2751" r="30751"/>
          <a:stretch>
            <a:fillRect/>
          </a:stretch>
        </p:blipFill>
        <p:spPr>
          <a:xfrm>
            <a:off x="8619408" y="5877272"/>
            <a:ext cx="1326146" cy="1008112"/>
          </a:xfrm>
          <a:prstGeom prst="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836712"/>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Communicating Risk</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Ensuring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 is heard!</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92697"/>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Reporting</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520619" y="1772816"/>
            <a:ext cx="6864763" cy="4680520"/>
          </a:xfrm>
        </p:spPr>
        <p:txBody>
          <a:bodyPr>
            <a:noAutofit/>
          </a:bodyPr>
          <a:lstStyle/>
          <a:p>
            <a:r>
              <a:rPr lang="en-AU" sz="2200" b="1" dirty="0" smtClean="0"/>
              <a:t>Biopsychosocial Background</a:t>
            </a:r>
          </a:p>
          <a:p>
            <a:pPr>
              <a:spcBef>
                <a:spcPts val="1200"/>
              </a:spcBef>
            </a:pPr>
            <a:r>
              <a:rPr lang="en-AU" sz="2200" b="1" dirty="0" smtClean="0"/>
              <a:t>Structured Assessment of Risk</a:t>
            </a:r>
          </a:p>
          <a:p>
            <a:pPr lvl="1">
              <a:spcBef>
                <a:spcPts val="1200"/>
              </a:spcBef>
            </a:pPr>
            <a:r>
              <a:rPr lang="en-AU" sz="2000" dirty="0" smtClean="0"/>
              <a:t>Summary Risk Judgments</a:t>
            </a:r>
            <a:endParaRPr lang="en-AU" sz="2000" b="1" dirty="0" smtClean="0"/>
          </a:p>
          <a:p>
            <a:pPr>
              <a:spcBef>
                <a:spcPts val="1200"/>
              </a:spcBef>
            </a:pPr>
            <a:r>
              <a:rPr lang="en-AU" sz="2200" b="1" dirty="0" smtClean="0"/>
              <a:t>Opinion &amp; Formulation</a:t>
            </a:r>
          </a:p>
          <a:p>
            <a:pPr lvl="1">
              <a:spcBef>
                <a:spcPts val="1200"/>
              </a:spcBef>
            </a:pPr>
            <a:r>
              <a:rPr lang="en-AU" sz="2000" dirty="0" smtClean="0"/>
              <a:t>Statement of Risk</a:t>
            </a:r>
          </a:p>
          <a:p>
            <a:pPr>
              <a:spcBef>
                <a:spcPts val="1200"/>
              </a:spcBef>
            </a:pPr>
            <a:r>
              <a:rPr lang="en-AU" sz="2200" b="1" dirty="0" smtClean="0"/>
              <a:t>Risk Management Plan/Recommendations</a:t>
            </a:r>
          </a:p>
          <a:p>
            <a:pPr lvl="1">
              <a:spcBef>
                <a:spcPts val="1200"/>
              </a:spcBef>
            </a:pPr>
            <a:r>
              <a:rPr lang="en-AU" sz="2000" dirty="0" smtClean="0"/>
              <a:t>Treatment </a:t>
            </a:r>
          </a:p>
          <a:p>
            <a:pPr lvl="1">
              <a:spcBef>
                <a:spcPts val="1200"/>
              </a:spcBef>
            </a:pPr>
            <a:r>
              <a:rPr lang="en-AU" sz="2000" dirty="0" smtClean="0"/>
              <a:t>Supervision </a:t>
            </a:r>
          </a:p>
          <a:p>
            <a:pPr lvl="1">
              <a:spcBef>
                <a:spcPts val="1200"/>
              </a:spcBef>
            </a:pPr>
            <a:r>
              <a:rPr lang="en-AU" sz="2000" dirty="0" smtClean="0"/>
              <a:t>Monitoring</a:t>
            </a:r>
          </a:p>
          <a:p>
            <a:pPr lvl="1">
              <a:spcBef>
                <a:spcPts val="1200"/>
              </a:spcBef>
            </a:pPr>
            <a:r>
              <a:rPr lang="en-AU" sz="2000" dirty="0" smtClean="0"/>
              <a:t>Victim Safety Planning</a:t>
            </a:r>
            <a:r>
              <a:rPr lang="en-AU" sz="1800" dirty="0" smtClean="0"/>
              <a:t> </a:t>
            </a:r>
          </a:p>
        </p:txBody>
      </p:sp>
      <p:pic>
        <p:nvPicPr>
          <p:cNvPr id="4" name="Picture 3" descr="june2012safetyincentives.jpg"/>
          <p:cNvPicPr>
            <a:picLocks noChangeAspect="1"/>
          </p:cNvPicPr>
          <p:nvPr/>
        </p:nvPicPr>
        <p:blipFill>
          <a:blip r:embed="rId3" cstate="print"/>
          <a:srcRect l="10581" r="4770" b="19690"/>
          <a:stretch>
            <a:fillRect/>
          </a:stretch>
        </p:blipFill>
        <p:spPr>
          <a:xfrm>
            <a:off x="8481392" y="5949280"/>
            <a:ext cx="1431689" cy="913074"/>
          </a:xfrm>
          <a:prstGeom prst="rect">
            <a:avLst/>
          </a:prstGeom>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196752"/>
            <a:ext cx="8915400" cy="4248472"/>
          </a:xfrm>
        </p:spPr>
        <p:txBody>
          <a:bodyPr/>
          <a:lstStyle/>
          <a:p>
            <a:pPr algn="ctr">
              <a:lnSpc>
                <a:spcPct val="150000"/>
              </a:lnSpc>
            </a:pPr>
            <a:r>
              <a:rPr lang="en-AU" sz="5400" b="1" dirty="0" smtClean="0">
                <a:solidFill>
                  <a:srgbClr val="0070C0"/>
                </a:solidFill>
                <a:effectLst>
                  <a:outerShdw blurRad="38100" dist="38100" dir="2700000" algn="tl">
                    <a:srgbClr val="000000">
                      <a:alpha val="43137"/>
                    </a:srgbClr>
                  </a:outerShdw>
                </a:effectLst>
              </a:rPr>
              <a:t>Points of Clarification? Outstanding Issues!</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Discussion.</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auto">
              <a:spcAft>
                <a:spcPts val="0"/>
              </a:spcAft>
              <a:defRPr/>
            </a:pPr>
            <a:r>
              <a:rPr lang="en-AU" b="1" cap="small" dirty="0" smtClean="0">
                <a:effectLst>
                  <a:outerShdw blurRad="38100" dist="38100" dir="2700000" algn="tl">
                    <a:srgbClr val="000000">
                      <a:alpha val="43137"/>
                    </a:srgbClr>
                  </a:outerShdw>
                </a:effectLst>
              </a:rPr>
              <a:t>Contact Details</a:t>
            </a:r>
            <a:endParaRPr lang="en-AU" b="1" cap="small" dirty="0">
              <a:effectLst>
                <a:outerShdw blurRad="38100" dist="38100" dir="2700000" algn="tl">
                  <a:srgbClr val="000000">
                    <a:alpha val="43137"/>
                  </a:srgbClr>
                </a:outerShdw>
              </a:effectLst>
            </a:endParaRPr>
          </a:p>
        </p:txBody>
      </p:sp>
      <p:sp>
        <p:nvSpPr>
          <p:cNvPr id="15363" name="Content Placeholder 2"/>
          <p:cNvSpPr>
            <a:spLocks noGrp="1"/>
          </p:cNvSpPr>
          <p:nvPr>
            <p:ph idx="1"/>
          </p:nvPr>
        </p:nvSpPr>
        <p:spPr/>
        <p:txBody>
          <a:bodyPr/>
          <a:lstStyle/>
          <a:p>
            <a:pPr>
              <a:buFont typeface="Wingdings" pitchFamily="2" charset="2"/>
              <a:buNone/>
            </a:pPr>
            <a:endParaRPr lang="en-AU" dirty="0" smtClean="0"/>
          </a:p>
          <a:p>
            <a:pPr>
              <a:buFont typeface="Wingdings" pitchFamily="2" charset="2"/>
              <a:buNone/>
            </a:pPr>
            <a:r>
              <a:rPr lang="en-AU" b="1" dirty="0" smtClean="0">
                <a:effectLst>
                  <a:outerShdw blurRad="38100" dist="38100" dir="2700000" algn="tl">
                    <a:srgbClr val="000000">
                      <a:alpha val="43137"/>
                    </a:srgbClr>
                  </a:outerShdw>
                </a:effectLst>
              </a:rPr>
              <a:t>Email Address: </a:t>
            </a:r>
          </a:p>
          <a:p>
            <a:pPr>
              <a:buFont typeface="Wingdings" pitchFamily="2" charset="2"/>
              <a:buNone/>
            </a:pPr>
            <a:endParaRPr lang="en-AU" sz="1000" dirty="0" smtClean="0"/>
          </a:p>
          <a:p>
            <a:pPr algn="ctr">
              <a:buFont typeface="Wingdings" pitchFamily="2" charset="2"/>
              <a:buNone/>
            </a:pPr>
            <a:r>
              <a:rPr lang="en-AU" sz="2800" u="sng" dirty="0" smtClean="0">
                <a:solidFill>
                  <a:srgbClr val="0000FF"/>
                </a:solidFill>
              </a:rPr>
              <a:t>Dr.Gee@AustralasianPsychologyServices.co</a:t>
            </a:r>
          </a:p>
          <a:p>
            <a:pPr>
              <a:buFont typeface="Wingdings" pitchFamily="2" charset="2"/>
              <a:buNone/>
            </a:pPr>
            <a:endParaRPr lang="en-AU" sz="4000" dirty="0" smtClean="0"/>
          </a:p>
          <a:p>
            <a:pPr>
              <a:buFont typeface="Wingdings" pitchFamily="2" charset="2"/>
              <a:buNone/>
            </a:pPr>
            <a:endParaRPr lang="en-AU" dirty="0" smtClean="0"/>
          </a:p>
          <a:p>
            <a:pPr>
              <a:buFont typeface="Wingdings" pitchFamily="2" charset="2"/>
              <a:buNone/>
            </a:pPr>
            <a:r>
              <a:rPr lang="en-AU" b="1" dirty="0" smtClean="0">
                <a:effectLst>
                  <a:outerShdw blurRad="38100" dist="38100" dir="2700000" algn="tl">
                    <a:srgbClr val="000000">
                      <a:alpha val="43137"/>
                    </a:srgbClr>
                  </a:outerShdw>
                </a:effectLst>
              </a:rPr>
              <a:t>Presentation available from:</a:t>
            </a:r>
          </a:p>
          <a:p>
            <a:pPr algn="ctr">
              <a:buFont typeface="Wingdings" pitchFamily="2" charset="2"/>
              <a:buNone/>
            </a:pPr>
            <a:r>
              <a:rPr lang="en-AU" sz="2400" u="sng" dirty="0" smtClean="0">
                <a:solidFill>
                  <a:srgbClr val="0000FF"/>
                </a:solidFill>
              </a:rPr>
              <a:t>www.AustralasianPsychologyServices.co/newsevents</a:t>
            </a:r>
          </a:p>
          <a:p>
            <a:pPr>
              <a:buFont typeface="Wingdings" pitchFamily="2" charset="2"/>
              <a:buNone/>
            </a:pPr>
            <a:endParaRPr lang="en-AU" sz="2800" dirty="0" smtClean="0"/>
          </a:p>
          <a:p>
            <a:pPr>
              <a:buFont typeface="Wingdings" pitchFamily="2" charset="2"/>
              <a:buNone/>
            </a:pPr>
            <a:endParaRPr lang="en-AU" sz="2800" dirty="0" smtClean="0"/>
          </a:p>
          <a:p>
            <a:endParaRPr lang="en-AU"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764704"/>
            <a:ext cx="8915400" cy="3816424"/>
          </a:xfrm>
        </p:spPr>
        <p:txBody>
          <a:bodyPr/>
          <a:lstStyle/>
          <a:p>
            <a:pPr algn="ctr"/>
            <a:r>
              <a:rPr lang="en-AU" sz="5400" b="1" dirty="0" smtClean="0">
                <a:solidFill>
                  <a:srgbClr val="0070C0"/>
                </a:solidFill>
                <a:effectLst>
                  <a:outerShdw blurRad="38100" dist="38100" dir="2700000" algn="tl">
                    <a:srgbClr val="000000">
                      <a:alpha val="43137"/>
                    </a:srgbClr>
                  </a:outerShdw>
                </a:effectLst>
              </a:rPr>
              <a:t>The Language of Risk</a:t>
            </a:r>
            <a:br>
              <a:rPr lang="en-AU" sz="5400" b="1" dirty="0" smtClean="0">
                <a:solidFill>
                  <a:srgbClr val="0070C0"/>
                </a:solidFill>
                <a:effectLst>
                  <a:outerShdw blurRad="38100" dist="38100" dir="2700000" algn="tl">
                    <a:srgbClr val="000000">
                      <a:alpha val="43137"/>
                    </a:srgbClr>
                  </a:outerShdw>
                </a:effectLst>
              </a:rPr>
            </a:br>
            <a:r>
              <a:rPr lang="en-AU" sz="5400" b="1" dirty="0" smtClean="0">
                <a:solidFill>
                  <a:srgbClr val="0070C0"/>
                </a:solidFill>
                <a:effectLst>
                  <a:outerShdw blurRad="38100" dist="38100" dir="2700000" algn="tl">
                    <a:srgbClr val="000000">
                      <a:alpha val="43137"/>
                    </a:srgbClr>
                  </a:outerShdw>
                </a:effectLst>
              </a:rPr>
              <a:t/>
            </a:r>
            <a:br>
              <a:rPr lang="en-AU" sz="5400" b="1" dirty="0" smtClean="0">
                <a:solidFill>
                  <a:srgbClr val="0070C0"/>
                </a:solidFill>
                <a:effectLst>
                  <a:outerShdw blurRad="38100" dist="38100" dir="2700000" algn="tl">
                    <a:srgbClr val="000000">
                      <a:alpha val="43137"/>
                    </a:srgbClr>
                  </a:outerShdw>
                </a:effectLst>
              </a:rPr>
            </a:br>
            <a:r>
              <a:rPr lang="en-AU" sz="3600" b="1" dirty="0" smtClean="0">
                <a:solidFill>
                  <a:srgbClr val="0070C0"/>
                </a:solidFill>
                <a:effectLst>
                  <a:outerShdw blurRad="38100" dist="38100" dir="2700000" algn="tl">
                    <a:srgbClr val="000000">
                      <a:alpha val="43137"/>
                    </a:srgbClr>
                  </a:outerShdw>
                </a:effectLst>
              </a:rPr>
              <a:t>The terms by which </a:t>
            </a:r>
            <a:r>
              <a:rPr lang="en-AU" sz="3600" b="1" i="1" dirty="0" smtClean="0">
                <a:solidFill>
                  <a:srgbClr val="0070C0"/>
                </a:solidFill>
                <a:effectLst>
                  <a:outerShdw blurRad="38100" dist="38100" dir="2700000" algn="tl">
                    <a:srgbClr val="000000">
                      <a:alpha val="43137"/>
                    </a:srgbClr>
                  </a:outerShdw>
                </a:effectLst>
              </a:rPr>
              <a:t>risk</a:t>
            </a:r>
            <a:r>
              <a:rPr lang="en-AU" sz="3600" b="1" dirty="0" smtClean="0">
                <a:solidFill>
                  <a:srgbClr val="0070C0"/>
                </a:solidFill>
                <a:effectLst>
                  <a:outerShdw blurRad="38100" dist="38100" dir="2700000" algn="tl">
                    <a:srgbClr val="000000">
                      <a:alpha val="43137"/>
                    </a:srgbClr>
                  </a:outerShdw>
                </a:effectLst>
              </a:rPr>
              <a:t> is conceptualised!</a:t>
            </a:r>
            <a:endParaRPr lang="en-AU" sz="3600" cap="small" dirty="0">
              <a:solidFill>
                <a:srgbClr val="0070C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497"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Risk</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103812" y="1844824"/>
            <a:ext cx="7125552" cy="4680520"/>
          </a:xfrm>
        </p:spPr>
        <p:txBody>
          <a:bodyPr>
            <a:noAutofit/>
          </a:bodyPr>
          <a:lstStyle/>
          <a:p>
            <a:pPr marL="274320" indent="0" fontAlgn="auto">
              <a:spcAft>
                <a:spcPts val="0"/>
              </a:spcAft>
              <a:buClr>
                <a:schemeClr val="accent3"/>
              </a:buClr>
              <a:buNone/>
              <a:defRPr/>
            </a:pPr>
            <a:r>
              <a:rPr lang="en-AU" sz="2400" b="1" dirty="0" smtClean="0"/>
              <a:t>Risk is the potential for an adverse event to lead to a negative outcome, and by assessing risk we seek to estimate how likely the event is to occur and the nature and seriousness of its impact. In this context, the ‘</a:t>
            </a:r>
            <a:r>
              <a:rPr lang="en-AU" sz="2400" b="1" i="1" dirty="0" smtClean="0"/>
              <a:t>adverse event</a:t>
            </a:r>
            <a:r>
              <a:rPr lang="en-AU" sz="2400" b="1" dirty="0" smtClean="0"/>
              <a:t>’ is aberrant behaviour and the negative outcome is the degree and nature of ‘</a:t>
            </a:r>
            <a:r>
              <a:rPr lang="en-AU" sz="2400" b="1" i="1" dirty="0" smtClean="0"/>
              <a:t>harm that it causes’. </a:t>
            </a:r>
            <a:endParaRPr lang="en-AU" sz="2400" b="1" dirty="0" smtClean="0">
              <a:cs typeface="Times New Roman" pitchFamily="18" charset="0"/>
            </a:endParaRPr>
          </a:p>
        </p:txBody>
      </p:sp>
      <p:pic>
        <p:nvPicPr>
          <p:cNvPr id="4" name="Picture 3" descr="risk.png"/>
          <p:cNvPicPr>
            <a:picLocks noChangeAspect="1"/>
          </p:cNvPicPr>
          <p:nvPr/>
        </p:nvPicPr>
        <p:blipFill>
          <a:blip r:embed="rId3" cstate="print"/>
          <a:srcRect b="4013"/>
          <a:stretch>
            <a:fillRect/>
          </a:stretch>
        </p:blipFill>
        <p:spPr>
          <a:xfrm>
            <a:off x="8049344" y="5514136"/>
            <a:ext cx="1805556" cy="137124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Harm</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64601" y="1844824"/>
            <a:ext cx="7020780" cy="4680520"/>
          </a:xfrm>
        </p:spPr>
        <p:txBody>
          <a:bodyPr>
            <a:noAutofit/>
          </a:bodyPr>
          <a:lstStyle/>
          <a:p>
            <a:pPr marL="0" indent="0" fontAlgn="auto">
              <a:spcAft>
                <a:spcPts val="0"/>
              </a:spcAft>
              <a:buClr>
                <a:schemeClr val="accent3"/>
              </a:buClr>
              <a:buNone/>
              <a:defRPr/>
            </a:pPr>
            <a:r>
              <a:rPr lang="en-AU" sz="2400" b="1" dirty="0" smtClean="0"/>
              <a:t>Harm is defined as loss, damage or personal injury. Personal injury may be of a physical or psychological nature. The aim of risk assessment is to reduce the incidence of aberrant behaviour and the harm it causes, and particularly to identify the potential for personal injury in order to prevent it. Harm may be caused by a range of behaviours.</a:t>
            </a:r>
            <a:endParaRPr lang="en-AU" sz="2400" b="1" dirty="0" smtClean="0">
              <a:cs typeface="Times New Roman" pitchFamily="18" charset="0"/>
            </a:endParaRPr>
          </a:p>
        </p:txBody>
      </p:sp>
      <p:pic>
        <p:nvPicPr>
          <p:cNvPr id="4" name="Picture 3" descr="url3.gif"/>
          <p:cNvPicPr>
            <a:picLocks noChangeAspect="1"/>
          </p:cNvPicPr>
          <p:nvPr/>
        </p:nvPicPr>
        <p:blipFill>
          <a:blip r:embed="rId3" cstate="print"/>
          <a:stretch>
            <a:fillRect/>
          </a:stretch>
        </p:blipFill>
        <p:spPr>
          <a:xfrm>
            <a:off x="8307373" y="5555636"/>
            <a:ext cx="1560173" cy="125774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7910" y="620689"/>
            <a:ext cx="9059863" cy="800125"/>
          </a:xfrm>
        </p:spPr>
        <p:txBody>
          <a:bodyPr>
            <a:noAutofit/>
          </a:bodyPr>
          <a:lstStyle/>
          <a:p>
            <a:pPr fontAlgn="auto">
              <a:spcAft>
                <a:spcPts val="0"/>
              </a:spcAft>
              <a:defRPr/>
            </a:pPr>
            <a:r>
              <a:rPr lang="en-AU" b="1" cap="small" dirty="0" smtClean="0">
                <a:effectLst>
                  <a:outerShdw blurRad="38100" dist="38100" dir="2700000" algn="tl">
                    <a:srgbClr val="000000">
                      <a:alpha val="43137"/>
                    </a:srgbClr>
                  </a:outerShdw>
                </a:effectLst>
              </a:rPr>
              <a:t>Violence</a:t>
            </a:r>
            <a:endParaRPr lang="en-AU" b="1" cap="small"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18541" y="1556792"/>
            <a:ext cx="7566841" cy="2448272"/>
          </a:xfrm>
        </p:spPr>
        <p:txBody>
          <a:bodyPr>
            <a:noAutofit/>
          </a:bodyPr>
          <a:lstStyle/>
          <a:p>
            <a:pPr marL="274320" indent="-274320" fontAlgn="auto">
              <a:spcAft>
                <a:spcPts val="0"/>
              </a:spcAft>
              <a:buClr>
                <a:schemeClr val="accent3"/>
              </a:buClr>
              <a:buNone/>
              <a:defRPr/>
            </a:pPr>
            <a:r>
              <a:rPr lang="en-AU" sz="2200" b="1" dirty="0" smtClean="0"/>
              <a:t>The World Health Organization defines violence as: </a:t>
            </a:r>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None/>
              <a:defRPr/>
            </a:pPr>
            <a:endParaRPr lang="en-AU" sz="1200" b="1" dirty="0" smtClean="0"/>
          </a:p>
          <a:p>
            <a:pPr marL="274320" indent="-274320" fontAlgn="auto">
              <a:spcAft>
                <a:spcPts val="0"/>
              </a:spcAft>
              <a:buClr>
                <a:schemeClr val="accent3"/>
              </a:buClr>
              <a:buFont typeface="Wingdings 2"/>
              <a:buChar char=""/>
              <a:defRPr/>
            </a:pPr>
            <a:endParaRPr lang="en-AU" sz="1200" b="1" dirty="0" smtClean="0"/>
          </a:p>
          <a:p>
            <a:pPr marL="0" indent="0" fontAlgn="auto">
              <a:spcAft>
                <a:spcPts val="0"/>
              </a:spcAft>
              <a:buClr>
                <a:schemeClr val="accent3"/>
              </a:buClr>
              <a:buNone/>
              <a:defRPr/>
            </a:pPr>
            <a:r>
              <a:rPr lang="en-AU" sz="2200" b="1" dirty="0" smtClean="0"/>
              <a:t>The key elements contributing to violence are the ‘</a:t>
            </a:r>
            <a:r>
              <a:rPr lang="en-AU" sz="2200" b="1" i="1" dirty="0" smtClean="0"/>
              <a:t>level of intent’</a:t>
            </a:r>
            <a:r>
              <a:rPr lang="en-AU" sz="2200" b="1" dirty="0" smtClean="0"/>
              <a:t>, the ‘</a:t>
            </a:r>
            <a:r>
              <a:rPr lang="en-AU" sz="2200" b="1" i="1" dirty="0" smtClean="0"/>
              <a:t>use of coercion or force’</a:t>
            </a:r>
            <a:r>
              <a:rPr lang="en-AU" sz="2200" b="1" dirty="0" smtClean="0"/>
              <a:t>, and </a:t>
            </a:r>
            <a:r>
              <a:rPr lang="en-AU" sz="2200" b="1" dirty="0" smtClean="0"/>
              <a:t>the </a:t>
            </a:r>
            <a:r>
              <a:rPr lang="en-AU" sz="2200" b="1" i="1" dirty="0" smtClean="0"/>
              <a:t>potential </a:t>
            </a:r>
            <a:r>
              <a:rPr lang="en-AU" sz="2200" b="1" i="1" dirty="0" smtClean="0"/>
              <a:t>for harm to the person’</a:t>
            </a:r>
            <a:r>
              <a:rPr lang="en-AU" sz="2200" b="1" dirty="0" smtClean="0"/>
              <a:t>, </a:t>
            </a:r>
            <a:r>
              <a:rPr lang="en-AU" sz="2200" b="1" dirty="0" smtClean="0"/>
              <a:t>whether this </a:t>
            </a:r>
            <a:r>
              <a:rPr lang="en-AU" sz="2200" b="1" dirty="0" smtClean="0"/>
              <a:t>is realised or not. </a:t>
            </a:r>
            <a:endParaRPr lang="en-AU" sz="2200" b="1" dirty="0" smtClean="0">
              <a:cs typeface="Times New Roman" pitchFamily="18" charset="0"/>
            </a:endParaRPr>
          </a:p>
        </p:txBody>
      </p:sp>
      <p:pic>
        <p:nvPicPr>
          <p:cNvPr id="4" name="Picture 3" descr="violence.jpg"/>
          <p:cNvPicPr>
            <a:picLocks noChangeAspect="1"/>
          </p:cNvPicPr>
          <p:nvPr/>
        </p:nvPicPr>
        <p:blipFill>
          <a:blip r:embed="rId3" cstate="print"/>
          <a:stretch>
            <a:fillRect/>
          </a:stretch>
        </p:blipFill>
        <p:spPr>
          <a:xfrm>
            <a:off x="8385382" y="5796932"/>
            <a:ext cx="1541966" cy="1088453"/>
          </a:xfrm>
          <a:prstGeom prst="rect">
            <a:avLst/>
          </a:prstGeom>
        </p:spPr>
      </p:pic>
      <p:sp>
        <p:nvSpPr>
          <p:cNvPr id="6" name="Rectangle 5"/>
          <p:cNvSpPr/>
          <p:nvPr/>
        </p:nvSpPr>
        <p:spPr>
          <a:xfrm>
            <a:off x="1208584" y="2132857"/>
            <a:ext cx="6630737" cy="2246769"/>
          </a:xfrm>
          <a:prstGeom prst="rect">
            <a:avLst/>
          </a:prstGeom>
        </p:spPr>
        <p:txBody>
          <a:bodyPr wrap="square">
            <a:spAutoFit/>
          </a:bodyPr>
          <a:lstStyle/>
          <a:p>
            <a:pPr indent="0" algn="just" fontAlgn="auto">
              <a:spcBef>
                <a:spcPts val="0"/>
              </a:spcBef>
              <a:spcAft>
                <a:spcPts val="0"/>
              </a:spcAft>
              <a:buClr>
                <a:schemeClr val="accent3"/>
              </a:buClr>
              <a:buNone/>
              <a:defRPr/>
            </a:pPr>
            <a:r>
              <a:rPr lang="en-AU" sz="2000" dirty="0" smtClean="0">
                <a:latin typeface="+mn-lt"/>
              </a:rPr>
              <a:t>“</a:t>
            </a:r>
            <a:r>
              <a:rPr lang="en-AU" sz="2000" i="1" dirty="0" smtClean="0">
                <a:latin typeface="+mn-lt"/>
              </a:rPr>
              <a:t>the intentional use of physical force or power, threatened or actual, against oneself, another person, or against a group or community, that either results in or has a high likelihood of resulting in injury, death, psychological harm, mal-development or deprivation</a:t>
            </a:r>
            <a:r>
              <a:rPr lang="en-AU" sz="2000" dirty="0" smtClean="0">
                <a:latin typeface="+mn-lt"/>
              </a:rPr>
              <a:t>”, and identifies four means “</a:t>
            </a:r>
            <a:r>
              <a:rPr lang="en-AU" sz="2000" i="1" dirty="0" smtClean="0">
                <a:latin typeface="+mn-lt"/>
              </a:rPr>
              <a:t>by which violence may be inflicted: physical; sexual; and psychological attack; and deprivation</a:t>
            </a:r>
            <a:r>
              <a:rPr lang="en-AU" sz="2000" dirty="0" smtClean="0">
                <a:latin typeface="+mn-lt"/>
              </a:rPr>
              <a:t>”.</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8855</TotalTime>
  <Words>3728</Words>
  <Application>Microsoft Office PowerPoint</Application>
  <PresentationFormat>A4 Paper (210x297 mm)</PresentationFormat>
  <Paragraphs>576</Paragraphs>
  <Slides>54</Slides>
  <Notes>45</Notes>
  <HiddenSlides>0</HiddenSlides>
  <MMClips>0</MMClips>
  <ScaleCrop>false</ScaleCrop>
  <HeadingPairs>
    <vt:vector size="4" baseType="variant">
      <vt:variant>
        <vt:lpstr>Theme</vt:lpstr>
      </vt:variant>
      <vt:variant>
        <vt:i4>1</vt:i4>
      </vt:variant>
      <vt:variant>
        <vt:lpstr>Slide Titles</vt:lpstr>
      </vt:variant>
      <vt:variant>
        <vt:i4>54</vt:i4>
      </vt:variant>
    </vt:vector>
  </HeadingPairs>
  <TitlesOfParts>
    <vt:vector size="55" baseType="lpstr">
      <vt:lpstr>Flow</vt:lpstr>
      <vt:lpstr>RISK  MANAGEMENT PLANNING with Complex Cases</vt:lpstr>
      <vt:lpstr>Slide 2</vt:lpstr>
      <vt:lpstr>Overview</vt:lpstr>
      <vt:lpstr>Systemic Frameworks   The conceptual boundaries of risk!</vt:lpstr>
      <vt:lpstr>Governing Legislation</vt:lpstr>
      <vt:lpstr>The Language of Risk  The terms by which risk is conceptualised!</vt:lpstr>
      <vt:lpstr>Risk</vt:lpstr>
      <vt:lpstr>Harm</vt:lpstr>
      <vt:lpstr>Violence</vt:lpstr>
      <vt:lpstr>The Method Of Risk  The manner by which risk is framed!</vt:lpstr>
      <vt:lpstr>The Risk Process</vt:lpstr>
      <vt:lpstr>Risk Assessment  The means by which risk is understood!</vt:lpstr>
      <vt:lpstr>The Process of Risk Assessment</vt:lpstr>
      <vt:lpstr>Consideration of Risk Factors</vt:lpstr>
      <vt:lpstr>Static Risk Factors</vt:lpstr>
      <vt:lpstr>Dynamic Risk Factors</vt:lpstr>
      <vt:lpstr>Types of Dynamic Factors</vt:lpstr>
      <vt:lpstr>Risk Factor Exercise</vt:lpstr>
      <vt:lpstr>Suicide/Self-Harm Risk Factors</vt:lpstr>
      <vt:lpstr>Violence Risk Factors</vt:lpstr>
      <vt:lpstr>Strengths</vt:lpstr>
      <vt:lpstr>Protective Factors</vt:lpstr>
      <vt:lpstr>Risk Instruments   The tools of the trade!</vt:lpstr>
      <vt:lpstr>Assessment Approaches</vt:lpstr>
      <vt:lpstr>Structured Professional Judgement</vt:lpstr>
      <vt:lpstr>Assessment Tools</vt:lpstr>
      <vt:lpstr>Risk Of What?</vt:lpstr>
      <vt:lpstr>Assessment Tools: Adolescent</vt:lpstr>
      <vt:lpstr>Assessment Tools: Adult</vt:lpstr>
      <vt:lpstr>Contextualising Harm   Mitigating environmental influence!</vt:lpstr>
      <vt:lpstr>Situational Risk Management</vt:lpstr>
      <vt:lpstr>Relational Security</vt:lpstr>
      <vt:lpstr>Boundaries</vt:lpstr>
      <vt:lpstr>Therapy</vt:lpstr>
      <vt:lpstr>Client/Patient Mix</vt:lpstr>
      <vt:lpstr>Client/Patient Dynamics</vt:lpstr>
      <vt:lpstr>Personal World</vt:lpstr>
      <vt:lpstr>Physical Environment</vt:lpstr>
      <vt:lpstr>Visitors</vt:lpstr>
      <vt:lpstr>Outward Connections</vt:lpstr>
      <vt:lpstr>Recording Risk  Ensuring risk is documented!</vt:lpstr>
      <vt:lpstr>Risk Statement</vt:lpstr>
      <vt:lpstr>Slide 43</vt:lpstr>
      <vt:lpstr>Risk Management Planning  The management of uncertainty! </vt:lpstr>
      <vt:lpstr>Risk Management</vt:lpstr>
      <vt:lpstr>Risk Management Plan</vt:lpstr>
      <vt:lpstr>Intervention</vt:lpstr>
      <vt:lpstr>Supervision</vt:lpstr>
      <vt:lpstr>Monitoring</vt:lpstr>
      <vt:lpstr>Victim Safety Planning</vt:lpstr>
      <vt:lpstr>Communicating Risk  Ensuring risk is heard!</vt:lpstr>
      <vt:lpstr>Reporting</vt:lpstr>
      <vt:lpstr>Points of Clarification? Outstanding Issues! Discussion.</vt:lpstr>
      <vt:lpstr>Contact Details</vt:lpstr>
    </vt:vector>
  </TitlesOfParts>
  <Manager/>
  <Company>Psychs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Dr. Gee</dc:creator>
  <cp:keywords/>
  <dc:description/>
  <cp:lastModifiedBy>Dr. Gee</cp:lastModifiedBy>
  <cp:revision>1075</cp:revision>
  <cp:lastPrinted>1601-01-01T00:00:00Z</cp:lastPrinted>
  <dcterms:created xsi:type="dcterms:W3CDTF">2013-02-21T00:57:05Z</dcterms:created>
  <dcterms:modified xsi:type="dcterms:W3CDTF">2015-04-12T11:18:34Z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TC102037561033</vt:lpwstr>
  </property>
</Properties>
</file>